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57" r:id="rId3"/>
    <p:sldId id="273" r:id="rId4"/>
    <p:sldId id="371" r:id="rId5"/>
    <p:sldId id="390" r:id="rId6"/>
    <p:sldId id="362" r:id="rId7"/>
    <p:sldId id="384" r:id="rId8"/>
    <p:sldId id="391" r:id="rId9"/>
    <p:sldId id="401" r:id="rId10"/>
    <p:sldId id="393" r:id="rId11"/>
    <p:sldId id="398" r:id="rId12"/>
    <p:sldId id="400" r:id="rId13"/>
    <p:sldId id="399" r:id="rId14"/>
    <p:sldId id="402" r:id="rId15"/>
    <p:sldId id="403" r:id="rId16"/>
    <p:sldId id="404" r:id="rId17"/>
    <p:sldId id="367" r:id="rId18"/>
    <p:sldId id="374" r:id="rId19"/>
    <p:sldId id="375" r:id="rId20"/>
    <p:sldId id="405" r:id="rId21"/>
    <p:sldId id="34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3B7935"/>
    <a:srgbClr val="EAE7CC"/>
    <a:srgbClr val="EAE7D2"/>
    <a:srgbClr val="D3E385"/>
    <a:srgbClr val="287CA0"/>
    <a:srgbClr val="2C3A8E"/>
    <a:srgbClr val="7CC144"/>
    <a:srgbClr val="E0F0FF"/>
    <a:srgbClr val="CCD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9" autoAdjust="0"/>
    <p:restoredTop sz="72217"/>
  </p:normalViewPr>
  <p:slideViewPr>
    <p:cSldViewPr snapToGrid="0">
      <p:cViewPr>
        <p:scale>
          <a:sx n="160" d="100"/>
          <a:sy n="160" d="100"/>
        </p:scale>
        <p:origin x="64" y="-5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4" d="100"/>
          <a:sy n="64" d="100"/>
        </p:scale>
        <p:origin x="3180" y="5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tjkm.com\companyfiles\employees\PROJECTS\JURISDICTION\O\Oakley\270-028%20Oakley%20General%20Plan\Analysis\Collision%20Analysis\Collision%20Analysis1.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tjkm.com\companyfiles\employees\PROJECTS\JURISDICTION\O\Oakley\270-028%20Oakley%20General%20Plan\Analysis\Census%20Data\Censu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Violation!$C$1</c:f>
              <c:strCache>
                <c:ptCount val="1"/>
                <c:pt idx="0">
                  <c:v> Head-on</c:v>
                </c:pt>
              </c:strCache>
            </c:strRef>
          </c:tx>
          <c:spPr>
            <a:solidFill>
              <a:srgbClr val="FFC000"/>
            </a:solidFill>
            <a:ln>
              <a:noFill/>
            </a:ln>
            <a:effectLst/>
          </c:spPr>
          <c:invertIfNegative val="0"/>
          <c:cat>
            <c:strRef>
              <c:f>Violation!$B$18:$B$28</c:f>
              <c:strCache>
                <c:ptCount val="11"/>
                <c:pt idx="0">
                  <c:v>Driving or bicycling under the influence of alcohol or drug</c:v>
                </c:pt>
                <c:pt idx="1">
                  <c:v>Unsafe speed</c:v>
                </c:pt>
                <c:pt idx="2">
                  <c:v>Following to Closely</c:v>
                </c:pt>
                <c:pt idx="3">
                  <c:v>Wrong side of road</c:v>
                </c:pt>
                <c:pt idx="4">
                  <c:v>Unsafe Lane Change</c:v>
                </c:pt>
                <c:pt idx="5">
                  <c:v>Improper turning</c:v>
                </c:pt>
                <c:pt idx="6">
                  <c:v>Automobile right of way</c:v>
                </c:pt>
                <c:pt idx="7">
                  <c:v>Pedestrian right of way</c:v>
                </c:pt>
                <c:pt idx="8">
                  <c:v>Pedestrian violation</c:v>
                </c:pt>
                <c:pt idx="9">
                  <c:v>Traffic signal signs</c:v>
                </c:pt>
                <c:pt idx="10">
                  <c:v>Other </c:v>
                </c:pt>
              </c:strCache>
            </c:strRef>
          </c:cat>
          <c:val>
            <c:numRef>
              <c:f>Violation!$C$18:$C$28</c:f>
              <c:numCache>
                <c:formatCode>0%</c:formatCode>
                <c:ptCount val="11"/>
                <c:pt idx="0">
                  <c:v>0.00740740740740741</c:v>
                </c:pt>
                <c:pt idx="1">
                  <c:v>0.00740740740740741</c:v>
                </c:pt>
                <c:pt idx="2">
                  <c:v>0.0</c:v>
                </c:pt>
                <c:pt idx="3">
                  <c:v>0.0185185185185185</c:v>
                </c:pt>
                <c:pt idx="4">
                  <c:v>0.0111111111111111</c:v>
                </c:pt>
                <c:pt idx="5">
                  <c:v>0.00555555555555555</c:v>
                </c:pt>
                <c:pt idx="6">
                  <c:v>0.0203703703703704</c:v>
                </c:pt>
                <c:pt idx="7">
                  <c:v>0.0</c:v>
                </c:pt>
                <c:pt idx="8">
                  <c:v>0.0037037037037037</c:v>
                </c:pt>
                <c:pt idx="9">
                  <c:v>0.00740740740740741</c:v>
                </c:pt>
                <c:pt idx="10">
                  <c:v>0.0</c:v>
                </c:pt>
              </c:numCache>
            </c:numRef>
          </c:val>
        </c:ser>
        <c:ser>
          <c:idx val="1"/>
          <c:order val="1"/>
          <c:tx>
            <c:strRef>
              <c:f>Violation!$D$1</c:f>
              <c:strCache>
                <c:ptCount val="1"/>
                <c:pt idx="0">
                  <c:v> Sideswipe</c:v>
                </c:pt>
              </c:strCache>
            </c:strRef>
          </c:tx>
          <c:spPr>
            <a:solidFill>
              <a:srgbClr val="7030A0"/>
            </a:solidFill>
            <a:ln>
              <a:noFill/>
            </a:ln>
            <a:effectLst/>
          </c:spPr>
          <c:invertIfNegative val="0"/>
          <c:cat>
            <c:strRef>
              <c:f>Violation!$B$18:$B$28</c:f>
              <c:strCache>
                <c:ptCount val="11"/>
                <c:pt idx="0">
                  <c:v>Driving or bicycling under the influence of alcohol or drug</c:v>
                </c:pt>
                <c:pt idx="1">
                  <c:v>Unsafe speed</c:v>
                </c:pt>
                <c:pt idx="2">
                  <c:v>Following to Closely</c:v>
                </c:pt>
                <c:pt idx="3">
                  <c:v>Wrong side of road</c:v>
                </c:pt>
                <c:pt idx="4">
                  <c:v>Unsafe Lane Change</c:v>
                </c:pt>
                <c:pt idx="5">
                  <c:v>Improper turning</c:v>
                </c:pt>
                <c:pt idx="6">
                  <c:v>Automobile right of way</c:v>
                </c:pt>
                <c:pt idx="7">
                  <c:v>Pedestrian right of way</c:v>
                </c:pt>
                <c:pt idx="8">
                  <c:v>Pedestrian violation</c:v>
                </c:pt>
                <c:pt idx="9">
                  <c:v>Traffic signal signs</c:v>
                </c:pt>
                <c:pt idx="10">
                  <c:v>Other </c:v>
                </c:pt>
              </c:strCache>
            </c:strRef>
          </c:cat>
          <c:val>
            <c:numRef>
              <c:f>Violation!$D$18:$D$28</c:f>
              <c:numCache>
                <c:formatCode>0%</c:formatCode>
                <c:ptCount val="11"/>
                <c:pt idx="0">
                  <c:v>0.00555555555555555</c:v>
                </c:pt>
                <c:pt idx="1">
                  <c:v>0.012962962962963</c:v>
                </c:pt>
                <c:pt idx="2">
                  <c:v>0.00185185185185185</c:v>
                </c:pt>
                <c:pt idx="3">
                  <c:v>0.00740740740740741</c:v>
                </c:pt>
                <c:pt idx="4">
                  <c:v>0.012962962962963</c:v>
                </c:pt>
                <c:pt idx="5">
                  <c:v>0.0240740740740741</c:v>
                </c:pt>
                <c:pt idx="6">
                  <c:v>0.0148148148148148</c:v>
                </c:pt>
                <c:pt idx="7">
                  <c:v>0.0</c:v>
                </c:pt>
                <c:pt idx="8">
                  <c:v>0.0</c:v>
                </c:pt>
                <c:pt idx="9">
                  <c:v>0.00555555555555555</c:v>
                </c:pt>
                <c:pt idx="10">
                  <c:v>0.0148148148148148</c:v>
                </c:pt>
              </c:numCache>
            </c:numRef>
          </c:val>
        </c:ser>
        <c:ser>
          <c:idx val="2"/>
          <c:order val="2"/>
          <c:tx>
            <c:strRef>
              <c:f>Violation!$E$1</c:f>
              <c:strCache>
                <c:ptCount val="1"/>
                <c:pt idx="0">
                  <c:v> Rear End</c:v>
                </c:pt>
              </c:strCache>
            </c:strRef>
          </c:tx>
          <c:spPr>
            <a:solidFill>
              <a:srgbClr val="C00000"/>
            </a:solidFill>
            <a:ln>
              <a:noFill/>
            </a:ln>
            <a:effectLst/>
          </c:spPr>
          <c:invertIfNegative val="0"/>
          <c:cat>
            <c:strRef>
              <c:f>Violation!$B$18:$B$28</c:f>
              <c:strCache>
                <c:ptCount val="11"/>
                <c:pt idx="0">
                  <c:v>Driving or bicycling under the influence of alcohol or drug</c:v>
                </c:pt>
                <c:pt idx="1">
                  <c:v>Unsafe speed</c:v>
                </c:pt>
                <c:pt idx="2">
                  <c:v>Following to Closely</c:v>
                </c:pt>
                <c:pt idx="3">
                  <c:v>Wrong side of road</c:v>
                </c:pt>
                <c:pt idx="4">
                  <c:v>Unsafe Lane Change</c:v>
                </c:pt>
                <c:pt idx="5">
                  <c:v>Improper turning</c:v>
                </c:pt>
                <c:pt idx="6">
                  <c:v>Automobile right of way</c:v>
                </c:pt>
                <c:pt idx="7">
                  <c:v>Pedestrian right of way</c:v>
                </c:pt>
                <c:pt idx="8">
                  <c:v>Pedestrian violation</c:v>
                </c:pt>
                <c:pt idx="9">
                  <c:v>Traffic signal signs</c:v>
                </c:pt>
                <c:pt idx="10">
                  <c:v>Other </c:v>
                </c:pt>
              </c:strCache>
            </c:strRef>
          </c:cat>
          <c:val>
            <c:numRef>
              <c:f>Violation!$E$18:$E$28</c:f>
              <c:numCache>
                <c:formatCode>0%</c:formatCode>
                <c:ptCount val="11"/>
                <c:pt idx="0">
                  <c:v>0.012962962962963</c:v>
                </c:pt>
                <c:pt idx="1">
                  <c:v>0.238888888888889</c:v>
                </c:pt>
                <c:pt idx="2">
                  <c:v>0.0166666666666667</c:v>
                </c:pt>
                <c:pt idx="3">
                  <c:v>0.00185185185185185</c:v>
                </c:pt>
                <c:pt idx="4">
                  <c:v>0.00925925925925926</c:v>
                </c:pt>
                <c:pt idx="5">
                  <c:v>0.012962962962963</c:v>
                </c:pt>
                <c:pt idx="6">
                  <c:v>0.00185185185185185</c:v>
                </c:pt>
                <c:pt idx="7">
                  <c:v>0.0</c:v>
                </c:pt>
                <c:pt idx="8">
                  <c:v>0.0</c:v>
                </c:pt>
                <c:pt idx="9">
                  <c:v>0.0</c:v>
                </c:pt>
                <c:pt idx="10">
                  <c:v>0.0185185185185185</c:v>
                </c:pt>
              </c:numCache>
            </c:numRef>
          </c:val>
        </c:ser>
        <c:ser>
          <c:idx val="3"/>
          <c:order val="3"/>
          <c:tx>
            <c:strRef>
              <c:f>Violation!$F$1</c:f>
              <c:strCache>
                <c:ptCount val="1"/>
                <c:pt idx="0">
                  <c:v> Broadside</c:v>
                </c:pt>
              </c:strCache>
            </c:strRef>
          </c:tx>
          <c:spPr>
            <a:solidFill>
              <a:srgbClr val="1D60E7"/>
            </a:solidFill>
            <a:ln>
              <a:noFill/>
            </a:ln>
            <a:effectLst/>
          </c:spPr>
          <c:invertIfNegative val="0"/>
          <c:cat>
            <c:strRef>
              <c:f>Violation!$B$18:$B$28</c:f>
              <c:strCache>
                <c:ptCount val="11"/>
                <c:pt idx="0">
                  <c:v>Driving or bicycling under the influence of alcohol or drug</c:v>
                </c:pt>
                <c:pt idx="1">
                  <c:v>Unsafe speed</c:v>
                </c:pt>
                <c:pt idx="2">
                  <c:v>Following to Closely</c:v>
                </c:pt>
                <c:pt idx="3">
                  <c:v>Wrong side of road</c:v>
                </c:pt>
                <c:pt idx="4">
                  <c:v>Unsafe Lane Change</c:v>
                </c:pt>
                <c:pt idx="5">
                  <c:v>Improper turning</c:v>
                </c:pt>
                <c:pt idx="6">
                  <c:v>Automobile right of way</c:v>
                </c:pt>
                <c:pt idx="7">
                  <c:v>Pedestrian right of way</c:v>
                </c:pt>
                <c:pt idx="8">
                  <c:v>Pedestrian violation</c:v>
                </c:pt>
                <c:pt idx="9">
                  <c:v>Traffic signal signs</c:v>
                </c:pt>
                <c:pt idx="10">
                  <c:v>Other </c:v>
                </c:pt>
              </c:strCache>
            </c:strRef>
          </c:cat>
          <c:val>
            <c:numRef>
              <c:f>Violation!$F$18:$F$28</c:f>
              <c:numCache>
                <c:formatCode>0%</c:formatCode>
                <c:ptCount val="11"/>
                <c:pt idx="0">
                  <c:v>0.00555555555555555</c:v>
                </c:pt>
                <c:pt idx="1">
                  <c:v>0.0111111111111111</c:v>
                </c:pt>
                <c:pt idx="2">
                  <c:v>0.0</c:v>
                </c:pt>
                <c:pt idx="3">
                  <c:v>0.00740740740740741</c:v>
                </c:pt>
                <c:pt idx="4">
                  <c:v>0.00185185185185185</c:v>
                </c:pt>
                <c:pt idx="5">
                  <c:v>0.012962962962963</c:v>
                </c:pt>
                <c:pt idx="6">
                  <c:v>0.0888888888888889</c:v>
                </c:pt>
                <c:pt idx="7">
                  <c:v>0.00185185185185185</c:v>
                </c:pt>
                <c:pt idx="8">
                  <c:v>0.0</c:v>
                </c:pt>
                <c:pt idx="9">
                  <c:v>0.062962962962963</c:v>
                </c:pt>
                <c:pt idx="10">
                  <c:v>0.00925925925925926</c:v>
                </c:pt>
              </c:numCache>
            </c:numRef>
          </c:val>
        </c:ser>
        <c:ser>
          <c:idx val="4"/>
          <c:order val="4"/>
          <c:tx>
            <c:strRef>
              <c:f>Violation!$G$1</c:f>
              <c:strCache>
                <c:ptCount val="1"/>
                <c:pt idx="0">
                  <c:v> Hit Object</c:v>
                </c:pt>
              </c:strCache>
            </c:strRef>
          </c:tx>
          <c:spPr>
            <a:solidFill>
              <a:srgbClr val="FF21CF"/>
            </a:solidFill>
            <a:ln>
              <a:noFill/>
            </a:ln>
            <a:effectLst/>
          </c:spPr>
          <c:invertIfNegative val="0"/>
          <c:cat>
            <c:strRef>
              <c:f>Violation!$B$18:$B$28</c:f>
              <c:strCache>
                <c:ptCount val="11"/>
                <c:pt idx="0">
                  <c:v>Driving or bicycling under the influence of alcohol or drug</c:v>
                </c:pt>
                <c:pt idx="1">
                  <c:v>Unsafe speed</c:v>
                </c:pt>
                <c:pt idx="2">
                  <c:v>Following to Closely</c:v>
                </c:pt>
                <c:pt idx="3">
                  <c:v>Wrong side of road</c:v>
                </c:pt>
                <c:pt idx="4">
                  <c:v>Unsafe Lane Change</c:v>
                </c:pt>
                <c:pt idx="5">
                  <c:v>Improper turning</c:v>
                </c:pt>
                <c:pt idx="6">
                  <c:v>Automobile right of way</c:v>
                </c:pt>
                <c:pt idx="7">
                  <c:v>Pedestrian right of way</c:v>
                </c:pt>
                <c:pt idx="8">
                  <c:v>Pedestrian violation</c:v>
                </c:pt>
                <c:pt idx="9">
                  <c:v>Traffic signal signs</c:v>
                </c:pt>
                <c:pt idx="10">
                  <c:v>Other </c:v>
                </c:pt>
              </c:strCache>
            </c:strRef>
          </c:cat>
          <c:val>
            <c:numRef>
              <c:f>Violation!$G$18:$G$28</c:f>
              <c:numCache>
                <c:formatCode>0%</c:formatCode>
                <c:ptCount val="11"/>
                <c:pt idx="0">
                  <c:v>0.0240740740740741</c:v>
                </c:pt>
                <c:pt idx="1">
                  <c:v>0.0351851851851852</c:v>
                </c:pt>
                <c:pt idx="2">
                  <c:v>0.0</c:v>
                </c:pt>
                <c:pt idx="3">
                  <c:v>0.0388888888888889</c:v>
                </c:pt>
                <c:pt idx="4">
                  <c:v>0.0166666666666667</c:v>
                </c:pt>
                <c:pt idx="5">
                  <c:v>0.0407407407407407</c:v>
                </c:pt>
                <c:pt idx="6">
                  <c:v>0.00185185185185185</c:v>
                </c:pt>
                <c:pt idx="7">
                  <c:v>0.0</c:v>
                </c:pt>
                <c:pt idx="8">
                  <c:v>0.00185185185185185</c:v>
                </c:pt>
                <c:pt idx="9">
                  <c:v>0.00185185185185185</c:v>
                </c:pt>
                <c:pt idx="10">
                  <c:v>0.00555555555555555</c:v>
                </c:pt>
              </c:numCache>
            </c:numRef>
          </c:val>
        </c:ser>
        <c:ser>
          <c:idx val="5"/>
          <c:order val="5"/>
          <c:tx>
            <c:strRef>
              <c:f>Violation!$H$1</c:f>
              <c:strCache>
                <c:ptCount val="1"/>
                <c:pt idx="0">
                  <c:v> Overturned</c:v>
                </c:pt>
              </c:strCache>
            </c:strRef>
          </c:tx>
          <c:spPr>
            <a:solidFill>
              <a:schemeClr val="accent5">
                <a:lumMod val="60000"/>
              </a:schemeClr>
            </a:solidFill>
            <a:ln>
              <a:noFill/>
            </a:ln>
            <a:effectLst/>
          </c:spPr>
          <c:invertIfNegative val="0"/>
          <c:cat>
            <c:strRef>
              <c:f>Violation!$B$18:$B$28</c:f>
              <c:strCache>
                <c:ptCount val="11"/>
                <c:pt idx="0">
                  <c:v>Driving or bicycling under the influence of alcohol or drug</c:v>
                </c:pt>
                <c:pt idx="1">
                  <c:v>Unsafe speed</c:v>
                </c:pt>
                <c:pt idx="2">
                  <c:v>Following to Closely</c:v>
                </c:pt>
                <c:pt idx="3">
                  <c:v>Wrong side of road</c:v>
                </c:pt>
                <c:pt idx="4">
                  <c:v>Unsafe Lane Change</c:v>
                </c:pt>
                <c:pt idx="5">
                  <c:v>Improper turning</c:v>
                </c:pt>
                <c:pt idx="6">
                  <c:v>Automobile right of way</c:v>
                </c:pt>
                <c:pt idx="7">
                  <c:v>Pedestrian right of way</c:v>
                </c:pt>
                <c:pt idx="8">
                  <c:v>Pedestrian violation</c:v>
                </c:pt>
                <c:pt idx="9">
                  <c:v>Traffic signal signs</c:v>
                </c:pt>
                <c:pt idx="10">
                  <c:v>Other </c:v>
                </c:pt>
              </c:strCache>
            </c:strRef>
          </c:cat>
          <c:val>
            <c:numRef>
              <c:f>Violation!$H$18:$H$28</c:f>
              <c:numCache>
                <c:formatCode>0%</c:formatCode>
                <c:ptCount val="11"/>
                <c:pt idx="0">
                  <c:v>0.0</c:v>
                </c:pt>
                <c:pt idx="1">
                  <c:v>0.012962962962963</c:v>
                </c:pt>
                <c:pt idx="2">
                  <c:v>0.0</c:v>
                </c:pt>
                <c:pt idx="3">
                  <c:v>0.0037037037037037</c:v>
                </c:pt>
                <c:pt idx="4">
                  <c:v>0.00185185185185185</c:v>
                </c:pt>
                <c:pt idx="5">
                  <c:v>0.0111111111111111</c:v>
                </c:pt>
                <c:pt idx="6">
                  <c:v>0.0</c:v>
                </c:pt>
                <c:pt idx="7">
                  <c:v>0.0</c:v>
                </c:pt>
                <c:pt idx="8">
                  <c:v>0.0</c:v>
                </c:pt>
                <c:pt idx="9">
                  <c:v>0.0</c:v>
                </c:pt>
                <c:pt idx="10">
                  <c:v>0.0</c:v>
                </c:pt>
              </c:numCache>
            </c:numRef>
          </c:val>
        </c:ser>
        <c:ser>
          <c:idx val="6"/>
          <c:order val="6"/>
          <c:tx>
            <c:strRef>
              <c:f>Violation!$I$1</c:f>
              <c:strCache>
                <c:ptCount val="1"/>
                <c:pt idx="0">
                  <c:v> Vehicle/Pedestrian</c:v>
                </c:pt>
              </c:strCache>
            </c:strRef>
          </c:tx>
          <c:spPr>
            <a:solidFill>
              <a:schemeClr val="accent1">
                <a:lumMod val="80000"/>
                <a:lumOff val="20000"/>
              </a:schemeClr>
            </a:solidFill>
            <a:ln>
              <a:noFill/>
            </a:ln>
            <a:effectLst/>
          </c:spPr>
          <c:invertIfNegative val="0"/>
          <c:cat>
            <c:strRef>
              <c:f>Violation!$B$18:$B$28</c:f>
              <c:strCache>
                <c:ptCount val="11"/>
                <c:pt idx="0">
                  <c:v>Driving or bicycling under the influence of alcohol or drug</c:v>
                </c:pt>
                <c:pt idx="1">
                  <c:v>Unsafe speed</c:v>
                </c:pt>
                <c:pt idx="2">
                  <c:v>Following to Closely</c:v>
                </c:pt>
                <c:pt idx="3">
                  <c:v>Wrong side of road</c:v>
                </c:pt>
                <c:pt idx="4">
                  <c:v>Unsafe Lane Change</c:v>
                </c:pt>
                <c:pt idx="5">
                  <c:v>Improper turning</c:v>
                </c:pt>
                <c:pt idx="6">
                  <c:v>Automobile right of way</c:v>
                </c:pt>
                <c:pt idx="7">
                  <c:v>Pedestrian right of way</c:v>
                </c:pt>
                <c:pt idx="8">
                  <c:v>Pedestrian violation</c:v>
                </c:pt>
                <c:pt idx="9">
                  <c:v>Traffic signal signs</c:v>
                </c:pt>
                <c:pt idx="10">
                  <c:v>Other </c:v>
                </c:pt>
              </c:strCache>
            </c:strRef>
          </c:cat>
          <c:val>
            <c:numRef>
              <c:f>Violation!$I$18:$I$28</c:f>
              <c:numCache>
                <c:formatCode>0%</c:formatCode>
                <c:ptCount val="11"/>
                <c:pt idx="0">
                  <c:v>0.00185185185185185</c:v>
                </c:pt>
                <c:pt idx="1">
                  <c:v>0.0</c:v>
                </c:pt>
                <c:pt idx="2">
                  <c:v>0.0</c:v>
                </c:pt>
                <c:pt idx="3">
                  <c:v>0.0037037037037037</c:v>
                </c:pt>
                <c:pt idx="4">
                  <c:v>0.0</c:v>
                </c:pt>
                <c:pt idx="5">
                  <c:v>0.00185185185185185</c:v>
                </c:pt>
                <c:pt idx="6">
                  <c:v>0.0037037037037037</c:v>
                </c:pt>
                <c:pt idx="7">
                  <c:v>0.00925925925925926</c:v>
                </c:pt>
                <c:pt idx="8">
                  <c:v>0.00555555555555555</c:v>
                </c:pt>
                <c:pt idx="9">
                  <c:v>0.0</c:v>
                </c:pt>
                <c:pt idx="10">
                  <c:v>0.00555555555555555</c:v>
                </c:pt>
              </c:numCache>
            </c:numRef>
          </c:val>
        </c:ser>
        <c:ser>
          <c:idx val="7"/>
          <c:order val="7"/>
          <c:tx>
            <c:strRef>
              <c:f>Violation!$J$1</c:f>
              <c:strCache>
                <c:ptCount val="1"/>
                <c:pt idx="0">
                  <c:v> Other</c:v>
                </c:pt>
              </c:strCache>
            </c:strRef>
          </c:tx>
          <c:spPr>
            <a:solidFill>
              <a:schemeClr val="accent3">
                <a:lumMod val="80000"/>
                <a:lumOff val="20000"/>
              </a:schemeClr>
            </a:solidFill>
            <a:ln>
              <a:noFill/>
            </a:ln>
            <a:effectLst/>
          </c:spPr>
          <c:invertIfNegative val="0"/>
          <c:cat>
            <c:strRef>
              <c:f>Violation!$B$18:$B$28</c:f>
              <c:strCache>
                <c:ptCount val="11"/>
                <c:pt idx="0">
                  <c:v>Driving or bicycling under the influence of alcohol or drug</c:v>
                </c:pt>
                <c:pt idx="1">
                  <c:v>Unsafe speed</c:v>
                </c:pt>
                <c:pt idx="2">
                  <c:v>Following to Closely</c:v>
                </c:pt>
                <c:pt idx="3">
                  <c:v>Wrong side of road</c:v>
                </c:pt>
                <c:pt idx="4">
                  <c:v>Unsafe Lane Change</c:v>
                </c:pt>
                <c:pt idx="5">
                  <c:v>Improper turning</c:v>
                </c:pt>
                <c:pt idx="6">
                  <c:v>Automobile right of way</c:v>
                </c:pt>
                <c:pt idx="7">
                  <c:v>Pedestrian right of way</c:v>
                </c:pt>
                <c:pt idx="8">
                  <c:v>Pedestrian violation</c:v>
                </c:pt>
                <c:pt idx="9">
                  <c:v>Traffic signal signs</c:v>
                </c:pt>
                <c:pt idx="10">
                  <c:v>Other </c:v>
                </c:pt>
              </c:strCache>
            </c:strRef>
          </c:cat>
          <c:val>
            <c:numRef>
              <c:f>Violation!$J$18:$J$28</c:f>
              <c:numCache>
                <c:formatCode>0%</c:formatCode>
                <c:ptCount val="11"/>
                <c:pt idx="0">
                  <c:v>0.00555555555555555</c:v>
                </c:pt>
                <c:pt idx="1">
                  <c:v>0.0037037037037037</c:v>
                </c:pt>
                <c:pt idx="2">
                  <c:v>0.0</c:v>
                </c:pt>
                <c:pt idx="3">
                  <c:v>0.00185185185185185</c:v>
                </c:pt>
                <c:pt idx="4">
                  <c:v>0.0</c:v>
                </c:pt>
                <c:pt idx="5">
                  <c:v>0.00185185185185185</c:v>
                </c:pt>
                <c:pt idx="6">
                  <c:v>0.00185185185185185</c:v>
                </c:pt>
                <c:pt idx="7">
                  <c:v>0.0</c:v>
                </c:pt>
                <c:pt idx="8">
                  <c:v>0.0</c:v>
                </c:pt>
                <c:pt idx="9">
                  <c:v>0.00185185185185185</c:v>
                </c:pt>
                <c:pt idx="10">
                  <c:v>0.00740740740740741</c:v>
                </c:pt>
              </c:numCache>
            </c:numRef>
          </c:val>
        </c:ser>
        <c:ser>
          <c:idx val="8"/>
          <c:order val="8"/>
          <c:tx>
            <c:strRef>
              <c:f>Violation!$K$1</c:f>
              <c:strCache>
                <c:ptCount val="1"/>
                <c:pt idx="0">
                  <c:v> Not Stated</c:v>
                </c:pt>
              </c:strCache>
            </c:strRef>
          </c:tx>
          <c:spPr>
            <a:solidFill>
              <a:schemeClr val="accent5">
                <a:lumMod val="80000"/>
                <a:lumOff val="20000"/>
              </a:schemeClr>
            </a:solidFill>
            <a:ln>
              <a:noFill/>
            </a:ln>
            <a:effectLst/>
          </c:spPr>
          <c:invertIfNegative val="0"/>
          <c:cat>
            <c:strRef>
              <c:f>Violation!$B$18:$B$28</c:f>
              <c:strCache>
                <c:ptCount val="11"/>
                <c:pt idx="0">
                  <c:v>Driving or bicycling under the influence of alcohol or drug</c:v>
                </c:pt>
                <c:pt idx="1">
                  <c:v>Unsafe speed</c:v>
                </c:pt>
                <c:pt idx="2">
                  <c:v>Following to Closely</c:v>
                </c:pt>
                <c:pt idx="3">
                  <c:v>Wrong side of road</c:v>
                </c:pt>
                <c:pt idx="4">
                  <c:v>Unsafe Lane Change</c:v>
                </c:pt>
                <c:pt idx="5">
                  <c:v>Improper turning</c:v>
                </c:pt>
                <c:pt idx="6">
                  <c:v>Automobile right of way</c:v>
                </c:pt>
                <c:pt idx="7">
                  <c:v>Pedestrian right of way</c:v>
                </c:pt>
                <c:pt idx="8">
                  <c:v>Pedestrian violation</c:v>
                </c:pt>
                <c:pt idx="9">
                  <c:v>Traffic signal signs</c:v>
                </c:pt>
                <c:pt idx="10">
                  <c:v>Other </c:v>
                </c:pt>
              </c:strCache>
            </c:strRef>
          </c:cat>
          <c:val>
            <c:numRef>
              <c:f>Violation!$K$18:$K$28</c:f>
              <c:numCache>
                <c:formatCode>0%</c:formatCode>
                <c:ptCount val="11"/>
                <c:pt idx="0">
                  <c:v>0.00185185185185185</c:v>
                </c:pt>
                <c:pt idx="1">
                  <c:v>0.00555555555555555</c:v>
                </c:pt>
                <c:pt idx="2">
                  <c:v>0.0</c:v>
                </c:pt>
                <c:pt idx="3">
                  <c:v>0.0037037037037037</c:v>
                </c:pt>
                <c:pt idx="4">
                  <c:v>0.0037037037037037</c:v>
                </c:pt>
                <c:pt idx="5">
                  <c:v>0.0037037037037037</c:v>
                </c:pt>
                <c:pt idx="6">
                  <c:v>0.0</c:v>
                </c:pt>
                <c:pt idx="7">
                  <c:v>0.0</c:v>
                </c:pt>
                <c:pt idx="8">
                  <c:v>0.0</c:v>
                </c:pt>
                <c:pt idx="9">
                  <c:v>0.0</c:v>
                </c:pt>
                <c:pt idx="10">
                  <c:v>0.0333333333333333</c:v>
                </c:pt>
              </c:numCache>
            </c:numRef>
          </c:val>
        </c:ser>
        <c:dLbls>
          <c:showLegendKey val="0"/>
          <c:showVal val="0"/>
          <c:showCatName val="0"/>
          <c:showSerName val="0"/>
          <c:showPercent val="0"/>
          <c:showBubbleSize val="0"/>
        </c:dLbls>
        <c:gapWidth val="150"/>
        <c:overlap val="100"/>
        <c:axId val="-2059384160"/>
        <c:axId val="-2037751152"/>
      </c:barChart>
      <c:catAx>
        <c:axId val="-2059384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751152"/>
        <c:crosses val="autoZero"/>
        <c:auto val="1"/>
        <c:lblAlgn val="ctr"/>
        <c:lblOffset val="100"/>
        <c:noMultiLvlLbl val="0"/>
      </c:catAx>
      <c:valAx>
        <c:axId val="-20377511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9384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'[Census Data.xlsx]TravelTime'!$B$13</c:f>
              <c:strCache>
                <c:ptCount val="1"/>
                <c:pt idx="0">
                  <c:v>City of Oakley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'[Census Data.xlsx]TravelTime'!$A$14:$A$17</c:f>
              <c:strCache>
                <c:ptCount val="4"/>
                <c:pt idx="0">
                  <c:v> Less than 15 minutes</c:v>
                </c:pt>
                <c:pt idx="1">
                  <c:v> 15 to 29 minutes</c:v>
                </c:pt>
                <c:pt idx="2">
                  <c:v>30 to 44 minutes</c:v>
                </c:pt>
                <c:pt idx="3">
                  <c:v>More than 45 Minutes</c:v>
                </c:pt>
              </c:strCache>
            </c:strRef>
          </c:cat>
          <c:val>
            <c:numRef>
              <c:f>'[Census Data.xlsx]TravelTime'!$B$14:$B$17</c:f>
              <c:numCache>
                <c:formatCode>0%</c:formatCode>
                <c:ptCount val="4"/>
                <c:pt idx="0">
                  <c:v>0.19</c:v>
                </c:pt>
                <c:pt idx="1">
                  <c:v>0.23</c:v>
                </c:pt>
                <c:pt idx="2">
                  <c:v>0.16</c:v>
                </c:pt>
                <c:pt idx="3">
                  <c:v>0.42</c:v>
                </c:pt>
              </c:numCache>
            </c:numRef>
          </c:val>
        </c:ser>
        <c:ser>
          <c:idx val="1"/>
          <c:order val="1"/>
          <c:tx>
            <c:strRef>
              <c:f>'[Census Data.xlsx]TravelTime'!$C$13</c:f>
              <c:strCache>
                <c:ptCount val="1"/>
                <c:pt idx="0">
                  <c:v>Contra Costa County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'[Census Data.xlsx]TravelTime'!$A$14:$A$17</c:f>
              <c:strCache>
                <c:ptCount val="4"/>
                <c:pt idx="0">
                  <c:v> Less than 15 minutes</c:v>
                </c:pt>
                <c:pt idx="1">
                  <c:v> 15 to 29 minutes</c:v>
                </c:pt>
                <c:pt idx="2">
                  <c:v>30 to 44 minutes</c:v>
                </c:pt>
                <c:pt idx="3">
                  <c:v>More than 45 Minutes</c:v>
                </c:pt>
              </c:strCache>
            </c:strRef>
          </c:cat>
          <c:val>
            <c:numRef>
              <c:f>'[Census Data.xlsx]TravelTime'!$C$14:$C$17</c:f>
              <c:numCache>
                <c:formatCode>0%</c:formatCode>
                <c:ptCount val="4"/>
                <c:pt idx="0">
                  <c:v>0.18</c:v>
                </c:pt>
                <c:pt idx="1">
                  <c:v>0.26</c:v>
                </c:pt>
                <c:pt idx="2">
                  <c:v>0.2</c:v>
                </c:pt>
                <c:pt idx="3">
                  <c:v>0.36</c:v>
                </c:pt>
              </c:numCache>
            </c:numRef>
          </c:val>
        </c:ser>
        <c:ser>
          <c:idx val="2"/>
          <c:order val="2"/>
          <c:tx>
            <c:strRef>
              <c:f>'[Census Data.xlsx]TravelTime'!$D$13</c:f>
              <c:strCache>
                <c:ptCount val="1"/>
                <c:pt idx="0">
                  <c:v>Bay Area (9 County Region)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'[Census Data.xlsx]TravelTime'!$A$14:$A$17</c:f>
              <c:strCache>
                <c:ptCount val="4"/>
                <c:pt idx="0">
                  <c:v> Less than 15 minutes</c:v>
                </c:pt>
                <c:pt idx="1">
                  <c:v> 15 to 29 minutes</c:v>
                </c:pt>
                <c:pt idx="2">
                  <c:v>30 to 44 minutes</c:v>
                </c:pt>
                <c:pt idx="3">
                  <c:v>More than 45 Minutes</c:v>
                </c:pt>
              </c:strCache>
            </c:strRef>
          </c:cat>
          <c:val>
            <c:numRef>
              <c:f>'[Census Data.xlsx]TravelTime'!$D$14:$D$17</c:f>
              <c:numCache>
                <c:formatCode>0%</c:formatCode>
                <c:ptCount val="4"/>
                <c:pt idx="0">
                  <c:v>0.23</c:v>
                </c:pt>
                <c:pt idx="1">
                  <c:v>0.32</c:v>
                </c:pt>
                <c:pt idx="2">
                  <c:v>0.21</c:v>
                </c:pt>
                <c:pt idx="3">
                  <c:v>0.24</c:v>
                </c:pt>
              </c:numCache>
            </c:numRef>
          </c:val>
        </c:ser>
        <c:ser>
          <c:idx val="3"/>
          <c:order val="3"/>
          <c:tx>
            <c:strRef>
              <c:f>'[Census Data.xlsx]TravelTime'!$E$13</c:f>
              <c:strCache>
                <c:ptCount val="1"/>
                <c:pt idx="0">
                  <c:v>California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'[Census Data.xlsx]TravelTime'!$A$14:$A$17</c:f>
              <c:strCache>
                <c:ptCount val="4"/>
                <c:pt idx="0">
                  <c:v> Less than 15 minutes</c:v>
                </c:pt>
                <c:pt idx="1">
                  <c:v> 15 to 29 minutes</c:v>
                </c:pt>
                <c:pt idx="2">
                  <c:v>30 to 44 minutes</c:v>
                </c:pt>
                <c:pt idx="3">
                  <c:v>More than 45 Minutes</c:v>
                </c:pt>
              </c:strCache>
            </c:strRef>
          </c:cat>
          <c:val>
            <c:numRef>
              <c:f>'[Census Data.xlsx]TravelTime'!$E$14:$E$17</c:f>
              <c:numCache>
                <c:formatCode>0%</c:formatCode>
                <c:ptCount val="4"/>
                <c:pt idx="0">
                  <c:v>0.22</c:v>
                </c:pt>
                <c:pt idx="1">
                  <c:v>0.35</c:v>
                </c:pt>
                <c:pt idx="2">
                  <c:v>0.22</c:v>
                </c:pt>
                <c:pt idx="3">
                  <c:v>0.2</c:v>
                </c:pt>
              </c:numCache>
            </c:numRef>
          </c:val>
        </c:ser>
        <c:dLbls>
          <c:dLblPos val="outEnd"/>
          <c:showLegendKey val="0"/>
          <c:showVal val="1"/>
          <c:showCatName val="0"/>
          <c:showSerName val="0"/>
          <c:showPercent val="0"/>
          <c:showBubbleSize val="0"/>
        </c:dLbls>
        <c:gapWidth val="219"/>
        <c:overlap val="-27"/>
        <c:axId val="-2036428208"/>
        <c:axId val="-2097733088"/>
      </c:barChart>
      <c:catAx>
        <c:axId val="-203642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733088"/>
        <c:crosses val="autoZero"/>
        <c:auto val="1"/>
        <c:lblAlgn val="ctr"/>
        <c:lblOffset val="100"/>
        <c:noMultiLvlLbl val="0"/>
      </c:catAx>
      <c:valAx>
        <c:axId val="-209773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6428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97B24-7A6E-4601-9716-61EACCACC76C}"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en-US"/>
        </a:p>
      </dgm:t>
    </dgm:pt>
    <dgm:pt modelId="{6B0E1591-AACD-481F-A17C-933216E5F9D6}">
      <dgm:prSet phldrT="[Text]" custT="1"/>
      <dgm:spPr/>
      <dgm:t>
        <a:bodyPr/>
        <a:lstStyle/>
        <a:p>
          <a:r>
            <a:rPr lang="en-US" sz="2000" b="1" dirty="0" smtClean="0"/>
            <a:t>Vision and Existing</a:t>
          </a:r>
          <a:r>
            <a:rPr lang="en-US" sz="2000" b="1" baseline="0" dirty="0" smtClean="0"/>
            <a:t> Conditions</a:t>
          </a:r>
          <a:endParaRPr lang="en-US" sz="2000" b="1" dirty="0"/>
        </a:p>
      </dgm:t>
    </dgm:pt>
    <dgm:pt modelId="{F8F00A63-5F85-445C-8433-905C27886DE0}" type="parTrans" cxnId="{9E10491C-8A3A-45AE-8784-D6B0AF116073}">
      <dgm:prSet/>
      <dgm:spPr/>
      <dgm:t>
        <a:bodyPr/>
        <a:lstStyle/>
        <a:p>
          <a:endParaRPr lang="en-US"/>
        </a:p>
      </dgm:t>
    </dgm:pt>
    <dgm:pt modelId="{D3244EA5-A50C-41E7-9849-485D7AE60B1A}" type="sibTrans" cxnId="{9E10491C-8A3A-45AE-8784-D6B0AF116073}">
      <dgm:prSet/>
      <dgm:spPr/>
      <dgm:t>
        <a:bodyPr/>
        <a:lstStyle/>
        <a:p>
          <a:endParaRPr lang="en-US"/>
        </a:p>
      </dgm:t>
    </dgm:pt>
    <dgm:pt modelId="{BBC05462-3F07-4205-AE57-8B5DCF7E29BD}">
      <dgm:prSet phldrT="[Text]" custT="1"/>
      <dgm:spPr/>
      <dgm:t>
        <a:bodyPr/>
        <a:lstStyle/>
        <a:p>
          <a:r>
            <a:rPr lang="en-US" sz="2000" b="1" dirty="0" smtClean="0"/>
            <a:t>Draft General Plan</a:t>
          </a:r>
          <a:endParaRPr lang="en-US" sz="2000" b="1" dirty="0"/>
        </a:p>
      </dgm:t>
    </dgm:pt>
    <dgm:pt modelId="{4CF3EFA4-8108-41A7-AC49-3DFE2F190F98}" type="parTrans" cxnId="{AC078B3A-8468-4362-8A02-C3B9E77F2157}">
      <dgm:prSet/>
      <dgm:spPr/>
      <dgm:t>
        <a:bodyPr/>
        <a:lstStyle/>
        <a:p>
          <a:endParaRPr lang="en-US"/>
        </a:p>
      </dgm:t>
    </dgm:pt>
    <dgm:pt modelId="{74C340E5-AA5A-4B60-A352-2D5AFAFE2E3E}" type="sibTrans" cxnId="{AC078B3A-8468-4362-8A02-C3B9E77F2157}">
      <dgm:prSet/>
      <dgm:spPr/>
      <dgm:t>
        <a:bodyPr/>
        <a:lstStyle/>
        <a:p>
          <a:endParaRPr lang="en-US"/>
        </a:p>
      </dgm:t>
    </dgm:pt>
    <dgm:pt modelId="{8572DC4F-BF31-4A30-A01F-4FA778D9E082}">
      <dgm:prSet phldrT="[Text]" custT="1"/>
      <dgm:spPr/>
      <dgm:t>
        <a:bodyPr/>
        <a:lstStyle/>
        <a:p>
          <a:r>
            <a:rPr lang="en-US" sz="2000" b="1" dirty="0"/>
            <a:t>CEQA and Final General Plan </a:t>
          </a:r>
        </a:p>
      </dgm:t>
    </dgm:pt>
    <dgm:pt modelId="{6A7B60EE-FD69-41C4-B685-76644B0A9551}" type="parTrans" cxnId="{3A33A256-FD34-4C26-922A-26AD224AB57A}">
      <dgm:prSet/>
      <dgm:spPr/>
      <dgm:t>
        <a:bodyPr/>
        <a:lstStyle/>
        <a:p>
          <a:endParaRPr lang="en-US"/>
        </a:p>
      </dgm:t>
    </dgm:pt>
    <dgm:pt modelId="{A4EAA017-595E-47B8-AA27-34C0F75563BD}" type="sibTrans" cxnId="{3A33A256-FD34-4C26-922A-26AD224AB57A}">
      <dgm:prSet/>
      <dgm:spPr/>
      <dgm:t>
        <a:bodyPr/>
        <a:lstStyle/>
        <a:p>
          <a:endParaRPr lang="en-US"/>
        </a:p>
      </dgm:t>
    </dgm:pt>
    <dgm:pt modelId="{E4548709-27E5-46FF-81CF-977B5087CB84}" type="pres">
      <dgm:prSet presAssocID="{CE797B24-7A6E-4601-9716-61EACCACC76C}" presName="diagram" presStyleCnt="0">
        <dgm:presLayoutVars>
          <dgm:dir/>
          <dgm:animLvl val="lvl"/>
          <dgm:resizeHandles val="exact"/>
        </dgm:presLayoutVars>
      </dgm:prSet>
      <dgm:spPr/>
      <dgm:t>
        <a:bodyPr/>
        <a:lstStyle/>
        <a:p>
          <a:endParaRPr lang="en-US"/>
        </a:p>
      </dgm:t>
    </dgm:pt>
    <dgm:pt modelId="{9C5AE8EC-801E-47C1-A527-5D02F0F62A2C}" type="pres">
      <dgm:prSet presAssocID="{6B0E1591-AACD-481F-A17C-933216E5F9D6}" presName="compNode" presStyleCnt="0"/>
      <dgm:spPr/>
    </dgm:pt>
    <dgm:pt modelId="{15367641-471A-43AB-80C8-028CB14B118B}" type="pres">
      <dgm:prSet presAssocID="{6B0E1591-AACD-481F-A17C-933216E5F9D6}" presName="childRect" presStyleLbl="bgAcc1" presStyleIdx="0" presStyleCnt="3" custScaleY="183287">
        <dgm:presLayoutVars>
          <dgm:bulletEnabled val="1"/>
        </dgm:presLayoutVars>
      </dgm:prSet>
      <dgm:spPr/>
    </dgm:pt>
    <dgm:pt modelId="{9B31F35D-0175-4555-9B8A-A63655CCEFF3}" type="pres">
      <dgm:prSet presAssocID="{6B0E1591-AACD-481F-A17C-933216E5F9D6}" presName="parentText" presStyleLbl="node1" presStyleIdx="0" presStyleCnt="0">
        <dgm:presLayoutVars>
          <dgm:chMax val="0"/>
          <dgm:bulletEnabled val="1"/>
        </dgm:presLayoutVars>
      </dgm:prSet>
      <dgm:spPr/>
      <dgm:t>
        <a:bodyPr/>
        <a:lstStyle/>
        <a:p>
          <a:endParaRPr lang="en-US"/>
        </a:p>
      </dgm:t>
    </dgm:pt>
    <dgm:pt modelId="{4EEA7473-3B30-4A4D-B6EE-4A276EEB68EA}" type="pres">
      <dgm:prSet presAssocID="{6B0E1591-AACD-481F-A17C-933216E5F9D6}" presName="parentRect" presStyleLbl="alignNode1" presStyleIdx="0" presStyleCnt="3"/>
      <dgm:spPr/>
      <dgm:t>
        <a:bodyPr/>
        <a:lstStyle/>
        <a:p>
          <a:endParaRPr lang="en-US"/>
        </a:p>
      </dgm:t>
    </dgm:pt>
    <dgm:pt modelId="{A297253F-FD14-4E31-96BE-FB8D4D89AF32}" type="pres">
      <dgm:prSet presAssocID="{6B0E1591-AACD-481F-A17C-933216E5F9D6}" presName="adorn" presStyleLbl="fgAccFollowNode1" presStyleIdx="0" presStyleCnt="3" custScaleX="122940" custScaleY="122940" custLinFactNeighborX="12991" custLinFactNeighborY="-1200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68FA5D80-C40E-44DE-8ECC-4B62B7E615D6}" type="pres">
      <dgm:prSet presAssocID="{D3244EA5-A50C-41E7-9849-485D7AE60B1A}" presName="sibTrans" presStyleLbl="sibTrans2D1" presStyleIdx="0" presStyleCnt="0"/>
      <dgm:spPr/>
      <dgm:t>
        <a:bodyPr/>
        <a:lstStyle/>
        <a:p>
          <a:endParaRPr lang="en-US"/>
        </a:p>
      </dgm:t>
    </dgm:pt>
    <dgm:pt modelId="{FEFE73A2-2977-440B-8648-F3B456B3921A}" type="pres">
      <dgm:prSet presAssocID="{BBC05462-3F07-4205-AE57-8B5DCF7E29BD}" presName="compNode" presStyleCnt="0"/>
      <dgm:spPr/>
    </dgm:pt>
    <dgm:pt modelId="{4A787F3A-477E-4D3A-8DF9-2D52256814BF}" type="pres">
      <dgm:prSet presAssocID="{BBC05462-3F07-4205-AE57-8B5DCF7E29BD}" presName="childRect" presStyleLbl="bgAcc1" presStyleIdx="1" presStyleCnt="3" custScaleY="183287">
        <dgm:presLayoutVars>
          <dgm:bulletEnabled val="1"/>
        </dgm:presLayoutVars>
      </dgm:prSet>
      <dgm:spPr/>
    </dgm:pt>
    <dgm:pt modelId="{C1B0B293-7A02-428C-955D-53E622B84280}" type="pres">
      <dgm:prSet presAssocID="{BBC05462-3F07-4205-AE57-8B5DCF7E29BD}" presName="parentText" presStyleLbl="node1" presStyleIdx="0" presStyleCnt="0">
        <dgm:presLayoutVars>
          <dgm:chMax val="0"/>
          <dgm:bulletEnabled val="1"/>
        </dgm:presLayoutVars>
      </dgm:prSet>
      <dgm:spPr/>
      <dgm:t>
        <a:bodyPr/>
        <a:lstStyle/>
        <a:p>
          <a:endParaRPr lang="en-US"/>
        </a:p>
      </dgm:t>
    </dgm:pt>
    <dgm:pt modelId="{F8B3CFCD-4ACC-47D1-B282-BC3F482BA0E1}" type="pres">
      <dgm:prSet presAssocID="{BBC05462-3F07-4205-AE57-8B5DCF7E29BD}" presName="parentRect" presStyleLbl="alignNode1" presStyleIdx="1" presStyleCnt="3" custScaleX="89450" custLinFactNeighborX="-5158"/>
      <dgm:spPr/>
      <dgm:t>
        <a:bodyPr/>
        <a:lstStyle/>
        <a:p>
          <a:endParaRPr lang="en-US"/>
        </a:p>
      </dgm:t>
    </dgm:pt>
    <dgm:pt modelId="{89FB5461-1FA1-4ED9-ABF4-EB26F351D28B}" type="pres">
      <dgm:prSet presAssocID="{BBC05462-3F07-4205-AE57-8B5DCF7E29BD}" presName="adorn" presStyleLbl="fgAccFollowNode1" presStyleIdx="1" presStyleCnt="3" custScaleX="122940" custScaleY="122940" custLinFactNeighborX="9952" custLinFactNeighborY="-1091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A251EAAB-D7F3-4522-9D67-4E7028E26F21}" type="pres">
      <dgm:prSet presAssocID="{74C340E5-AA5A-4B60-A352-2D5AFAFE2E3E}" presName="sibTrans" presStyleLbl="sibTrans2D1" presStyleIdx="0" presStyleCnt="0"/>
      <dgm:spPr/>
      <dgm:t>
        <a:bodyPr/>
        <a:lstStyle/>
        <a:p>
          <a:endParaRPr lang="en-US"/>
        </a:p>
      </dgm:t>
    </dgm:pt>
    <dgm:pt modelId="{C5DA0495-642B-4B73-A09C-12370B2F660D}" type="pres">
      <dgm:prSet presAssocID="{8572DC4F-BF31-4A30-A01F-4FA778D9E082}" presName="compNode" presStyleCnt="0"/>
      <dgm:spPr/>
    </dgm:pt>
    <dgm:pt modelId="{7AF88955-0F0C-4933-ABA4-FBC9CE8F8A3D}" type="pres">
      <dgm:prSet presAssocID="{8572DC4F-BF31-4A30-A01F-4FA778D9E082}" presName="childRect" presStyleLbl="bgAcc1" presStyleIdx="2" presStyleCnt="3" custScaleY="183287">
        <dgm:presLayoutVars>
          <dgm:bulletEnabled val="1"/>
        </dgm:presLayoutVars>
      </dgm:prSet>
      <dgm:spPr/>
    </dgm:pt>
    <dgm:pt modelId="{3B680721-E1C3-4532-B3F4-F8D62CD37DB1}" type="pres">
      <dgm:prSet presAssocID="{8572DC4F-BF31-4A30-A01F-4FA778D9E082}" presName="parentText" presStyleLbl="node1" presStyleIdx="0" presStyleCnt="0">
        <dgm:presLayoutVars>
          <dgm:chMax val="0"/>
          <dgm:bulletEnabled val="1"/>
        </dgm:presLayoutVars>
      </dgm:prSet>
      <dgm:spPr/>
      <dgm:t>
        <a:bodyPr/>
        <a:lstStyle/>
        <a:p>
          <a:endParaRPr lang="en-US"/>
        </a:p>
      </dgm:t>
    </dgm:pt>
    <dgm:pt modelId="{6BEB7C14-09FF-4C93-A202-5B0C4EF0C669}" type="pres">
      <dgm:prSet presAssocID="{8572DC4F-BF31-4A30-A01F-4FA778D9E082}" presName="parentRect" presStyleLbl="alignNode1" presStyleIdx="2" presStyleCnt="3"/>
      <dgm:spPr/>
      <dgm:t>
        <a:bodyPr/>
        <a:lstStyle/>
        <a:p>
          <a:endParaRPr lang="en-US"/>
        </a:p>
      </dgm:t>
    </dgm:pt>
    <dgm:pt modelId="{0E2B3ADB-369F-423D-9937-E153514B7B08}" type="pres">
      <dgm:prSet presAssocID="{8572DC4F-BF31-4A30-A01F-4FA778D9E082}" presName="adorn" presStyleLbl="fgAccFollowNode1" presStyleIdx="2" presStyleCnt="3" custScaleX="122940" custScaleY="122940" custLinFactNeighborX="6914" custLinFactNeighborY="-1200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Lst>
  <dgm:cxnLst>
    <dgm:cxn modelId="{C9EC8C01-88BE-41A2-879A-133FF95361BF}" type="presOf" srcId="{6B0E1591-AACD-481F-A17C-933216E5F9D6}" destId="{9B31F35D-0175-4555-9B8A-A63655CCEFF3}" srcOrd="0" destOrd="0" presId="urn:microsoft.com/office/officeart/2005/8/layout/bList2"/>
    <dgm:cxn modelId="{DF7644A4-B37E-4CFB-AD1D-9F06E2D69F75}" type="presOf" srcId="{74C340E5-AA5A-4B60-A352-2D5AFAFE2E3E}" destId="{A251EAAB-D7F3-4522-9D67-4E7028E26F21}" srcOrd="0" destOrd="0" presId="urn:microsoft.com/office/officeart/2005/8/layout/bList2"/>
    <dgm:cxn modelId="{75063149-8765-4980-99B3-02C73E340969}" type="presOf" srcId="{8572DC4F-BF31-4A30-A01F-4FA778D9E082}" destId="{3B680721-E1C3-4532-B3F4-F8D62CD37DB1}" srcOrd="0" destOrd="0" presId="urn:microsoft.com/office/officeart/2005/8/layout/bList2"/>
    <dgm:cxn modelId="{E1B33B5E-8270-4E68-9980-1A03FB7D9E6D}" type="presOf" srcId="{D3244EA5-A50C-41E7-9849-485D7AE60B1A}" destId="{68FA5D80-C40E-44DE-8ECC-4B62B7E615D6}" srcOrd="0" destOrd="0" presId="urn:microsoft.com/office/officeart/2005/8/layout/bList2"/>
    <dgm:cxn modelId="{865F9005-656D-4788-8CA6-6CD3E0CABF39}" type="presOf" srcId="{6B0E1591-AACD-481F-A17C-933216E5F9D6}" destId="{4EEA7473-3B30-4A4D-B6EE-4A276EEB68EA}" srcOrd="1" destOrd="0" presId="urn:microsoft.com/office/officeart/2005/8/layout/bList2"/>
    <dgm:cxn modelId="{9E10491C-8A3A-45AE-8784-D6B0AF116073}" srcId="{CE797B24-7A6E-4601-9716-61EACCACC76C}" destId="{6B0E1591-AACD-481F-A17C-933216E5F9D6}" srcOrd="0" destOrd="0" parTransId="{F8F00A63-5F85-445C-8433-905C27886DE0}" sibTransId="{D3244EA5-A50C-41E7-9849-485D7AE60B1A}"/>
    <dgm:cxn modelId="{3A33A256-FD34-4C26-922A-26AD224AB57A}" srcId="{CE797B24-7A6E-4601-9716-61EACCACC76C}" destId="{8572DC4F-BF31-4A30-A01F-4FA778D9E082}" srcOrd="2" destOrd="0" parTransId="{6A7B60EE-FD69-41C4-B685-76644B0A9551}" sibTransId="{A4EAA017-595E-47B8-AA27-34C0F75563BD}"/>
    <dgm:cxn modelId="{688C8D3D-2163-4A72-B549-8A11D532C7FD}" type="presOf" srcId="{BBC05462-3F07-4205-AE57-8B5DCF7E29BD}" destId="{F8B3CFCD-4ACC-47D1-B282-BC3F482BA0E1}" srcOrd="1" destOrd="0" presId="urn:microsoft.com/office/officeart/2005/8/layout/bList2"/>
    <dgm:cxn modelId="{AC078B3A-8468-4362-8A02-C3B9E77F2157}" srcId="{CE797B24-7A6E-4601-9716-61EACCACC76C}" destId="{BBC05462-3F07-4205-AE57-8B5DCF7E29BD}" srcOrd="1" destOrd="0" parTransId="{4CF3EFA4-8108-41A7-AC49-3DFE2F190F98}" sibTransId="{74C340E5-AA5A-4B60-A352-2D5AFAFE2E3E}"/>
    <dgm:cxn modelId="{4324EC73-114E-4401-BC27-C701973E3778}" type="presOf" srcId="{CE797B24-7A6E-4601-9716-61EACCACC76C}" destId="{E4548709-27E5-46FF-81CF-977B5087CB84}" srcOrd="0" destOrd="0" presId="urn:microsoft.com/office/officeart/2005/8/layout/bList2"/>
    <dgm:cxn modelId="{35EEC9A8-63CD-4424-AAC5-191A1E7F4211}" type="presOf" srcId="{BBC05462-3F07-4205-AE57-8B5DCF7E29BD}" destId="{C1B0B293-7A02-428C-955D-53E622B84280}" srcOrd="0" destOrd="0" presId="urn:microsoft.com/office/officeart/2005/8/layout/bList2"/>
    <dgm:cxn modelId="{823F6A87-9F9E-44DB-A418-9FF85C9FDEA4}" type="presOf" srcId="{8572DC4F-BF31-4A30-A01F-4FA778D9E082}" destId="{6BEB7C14-09FF-4C93-A202-5B0C4EF0C669}" srcOrd="1" destOrd="0" presId="urn:microsoft.com/office/officeart/2005/8/layout/bList2"/>
    <dgm:cxn modelId="{BBA3204F-B4FD-432E-9A3F-40F1A0B30512}" type="presParOf" srcId="{E4548709-27E5-46FF-81CF-977B5087CB84}" destId="{9C5AE8EC-801E-47C1-A527-5D02F0F62A2C}" srcOrd="0" destOrd="0" presId="urn:microsoft.com/office/officeart/2005/8/layout/bList2"/>
    <dgm:cxn modelId="{BBC6AF89-797D-4278-92A8-139EFE0E71A8}" type="presParOf" srcId="{9C5AE8EC-801E-47C1-A527-5D02F0F62A2C}" destId="{15367641-471A-43AB-80C8-028CB14B118B}" srcOrd="0" destOrd="0" presId="urn:microsoft.com/office/officeart/2005/8/layout/bList2"/>
    <dgm:cxn modelId="{90B38972-2FC9-4797-BDA4-C0FC88FB7427}" type="presParOf" srcId="{9C5AE8EC-801E-47C1-A527-5D02F0F62A2C}" destId="{9B31F35D-0175-4555-9B8A-A63655CCEFF3}" srcOrd="1" destOrd="0" presId="urn:microsoft.com/office/officeart/2005/8/layout/bList2"/>
    <dgm:cxn modelId="{C56BB746-29E5-4526-80B3-14FA686AA33E}" type="presParOf" srcId="{9C5AE8EC-801E-47C1-A527-5D02F0F62A2C}" destId="{4EEA7473-3B30-4A4D-B6EE-4A276EEB68EA}" srcOrd="2" destOrd="0" presId="urn:microsoft.com/office/officeart/2005/8/layout/bList2"/>
    <dgm:cxn modelId="{A5619F9F-A4D2-490A-8399-9DA79ACB088F}" type="presParOf" srcId="{9C5AE8EC-801E-47C1-A527-5D02F0F62A2C}" destId="{A297253F-FD14-4E31-96BE-FB8D4D89AF32}" srcOrd="3" destOrd="0" presId="urn:microsoft.com/office/officeart/2005/8/layout/bList2"/>
    <dgm:cxn modelId="{09FBE2EA-C50D-4E89-B5BA-0ADD48DF3F1C}" type="presParOf" srcId="{E4548709-27E5-46FF-81CF-977B5087CB84}" destId="{68FA5D80-C40E-44DE-8ECC-4B62B7E615D6}" srcOrd="1" destOrd="0" presId="urn:microsoft.com/office/officeart/2005/8/layout/bList2"/>
    <dgm:cxn modelId="{136F68C5-5341-4C76-8256-D099EE5C0AE0}" type="presParOf" srcId="{E4548709-27E5-46FF-81CF-977B5087CB84}" destId="{FEFE73A2-2977-440B-8648-F3B456B3921A}" srcOrd="2" destOrd="0" presId="urn:microsoft.com/office/officeart/2005/8/layout/bList2"/>
    <dgm:cxn modelId="{C6862EB9-2FED-4BFE-AB4B-356761078994}" type="presParOf" srcId="{FEFE73A2-2977-440B-8648-F3B456B3921A}" destId="{4A787F3A-477E-4D3A-8DF9-2D52256814BF}" srcOrd="0" destOrd="0" presId="urn:microsoft.com/office/officeart/2005/8/layout/bList2"/>
    <dgm:cxn modelId="{70992617-EE0A-4870-991A-91131B9ED25F}" type="presParOf" srcId="{FEFE73A2-2977-440B-8648-F3B456B3921A}" destId="{C1B0B293-7A02-428C-955D-53E622B84280}" srcOrd="1" destOrd="0" presId="urn:microsoft.com/office/officeart/2005/8/layout/bList2"/>
    <dgm:cxn modelId="{9C86C0A2-4C5C-478F-874B-5F76AFD570EC}" type="presParOf" srcId="{FEFE73A2-2977-440B-8648-F3B456B3921A}" destId="{F8B3CFCD-4ACC-47D1-B282-BC3F482BA0E1}" srcOrd="2" destOrd="0" presId="urn:microsoft.com/office/officeart/2005/8/layout/bList2"/>
    <dgm:cxn modelId="{521D1C94-A2DC-4679-BC9D-F3B50F47D5E2}" type="presParOf" srcId="{FEFE73A2-2977-440B-8648-F3B456B3921A}" destId="{89FB5461-1FA1-4ED9-ABF4-EB26F351D28B}" srcOrd="3" destOrd="0" presId="urn:microsoft.com/office/officeart/2005/8/layout/bList2"/>
    <dgm:cxn modelId="{2FDC938E-EC10-4040-99FE-4C636CEA9FE0}" type="presParOf" srcId="{E4548709-27E5-46FF-81CF-977B5087CB84}" destId="{A251EAAB-D7F3-4522-9D67-4E7028E26F21}" srcOrd="3" destOrd="0" presId="urn:microsoft.com/office/officeart/2005/8/layout/bList2"/>
    <dgm:cxn modelId="{69632562-8613-48F5-8872-877A65354575}" type="presParOf" srcId="{E4548709-27E5-46FF-81CF-977B5087CB84}" destId="{C5DA0495-642B-4B73-A09C-12370B2F660D}" srcOrd="4" destOrd="0" presId="urn:microsoft.com/office/officeart/2005/8/layout/bList2"/>
    <dgm:cxn modelId="{95B63582-79C9-4BEF-B577-00AD2F854C58}" type="presParOf" srcId="{C5DA0495-642B-4B73-A09C-12370B2F660D}" destId="{7AF88955-0F0C-4933-ABA4-FBC9CE8F8A3D}" srcOrd="0" destOrd="0" presId="urn:microsoft.com/office/officeart/2005/8/layout/bList2"/>
    <dgm:cxn modelId="{DCD2F69A-9640-49C9-9404-E8E1D774639D}" type="presParOf" srcId="{C5DA0495-642B-4B73-A09C-12370B2F660D}" destId="{3B680721-E1C3-4532-B3F4-F8D62CD37DB1}" srcOrd="1" destOrd="0" presId="urn:microsoft.com/office/officeart/2005/8/layout/bList2"/>
    <dgm:cxn modelId="{D9B08619-7748-4CE1-9876-AFFF87E6F0EE}" type="presParOf" srcId="{C5DA0495-642B-4B73-A09C-12370B2F660D}" destId="{6BEB7C14-09FF-4C93-A202-5B0C4EF0C669}" srcOrd="2" destOrd="0" presId="urn:microsoft.com/office/officeart/2005/8/layout/bList2"/>
    <dgm:cxn modelId="{3480EA0F-AE4C-4D1B-AD1A-CA56A0CA97E6}" type="presParOf" srcId="{C5DA0495-642B-4B73-A09C-12370B2F660D}" destId="{0E2B3ADB-369F-423D-9937-E153514B7B08}"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3B8D2-BAE1-5F44-B752-5B9F489F8279}" type="doc">
      <dgm:prSet loTypeId="urn:microsoft.com/office/officeart/2005/8/layout/lProcess3" loCatId="" qsTypeId="urn:microsoft.com/office/officeart/2005/8/quickstyle/simple1" qsCatId="simple" csTypeId="urn:microsoft.com/office/officeart/2005/8/colors/colorful1" csCatId="colorful" phldr="1"/>
      <dgm:spPr/>
      <dgm:t>
        <a:bodyPr/>
        <a:lstStyle/>
        <a:p>
          <a:endParaRPr lang="en-US"/>
        </a:p>
      </dgm:t>
    </dgm:pt>
    <dgm:pt modelId="{3C4D9C71-ECB5-A149-A532-6D5F298BE8BD}">
      <dgm:prSet phldrT="[Text]"/>
      <dgm:spPr>
        <a:solidFill>
          <a:schemeClr val="accent1"/>
        </a:solidFill>
      </dgm:spPr>
      <dgm:t>
        <a:bodyPr lIns="182880"/>
        <a:lstStyle/>
        <a:p>
          <a:pPr algn="l" eaLnBrk="1" latinLnBrk="0"/>
          <a:r>
            <a:rPr lang="en-US" b="1" dirty="0"/>
            <a:t>City Council Kick-off/Visioning Workshops </a:t>
          </a:r>
        </a:p>
      </dgm:t>
    </dgm:pt>
    <dgm:pt modelId="{33D2EA8E-449A-344D-97A3-930DEB607AD8}" type="parTrans" cxnId="{332824E1-056E-5E47-AF55-EF53E5379D95}">
      <dgm:prSet/>
      <dgm:spPr/>
      <dgm:t>
        <a:bodyPr/>
        <a:lstStyle/>
        <a:p>
          <a:endParaRPr lang="en-US"/>
        </a:p>
      </dgm:t>
    </dgm:pt>
    <dgm:pt modelId="{D1E35710-DF88-104B-A2BF-5B76852CFC3D}" type="sibTrans" cxnId="{332824E1-056E-5E47-AF55-EF53E5379D95}">
      <dgm:prSet/>
      <dgm:spPr/>
      <dgm:t>
        <a:bodyPr/>
        <a:lstStyle/>
        <a:p>
          <a:endParaRPr lang="en-US"/>
        </a:p>
      </dgm:t>
    </dgm:pt>
    <dgm:pt modelId="{01776E2A-4D17-8D4F-B1FE-9665BCE892B7}">
      <dgm:prSet phldrT="[Text]" custT="1"/>
      <dgm:spPr/>
      <dgm:t>
        <a:bodyPr lIns="182880"/>
        <a:lstStyle/>
        <a:p>
          <a:pPr algn="l"/>
          <a:r>
            <a:rPr lang="en-US" sz="2700" dirty="0" smtClean="0"/>
            <a:t>May/June </a:t>
          </a:r>
          <a:r>
            <a:rPr lang="en-US" sz="2700" dirty="0"/>
            <a:t>2019</a:t>
          </a:r>
        </a:p>
      </dgm:t>
    </dgm:pt>
    <dgm:pt modelId="{B6675ED0-8042-2644-9B73-F5B8C2B7D3EF}" type="parTrans" cxnId="{A6A41B4B-EB7F-EA44-B95B-4018EAE6DEA6}">
      <dgm:prSet/>
      <dgm:spPr/>
      <dgm:t>
        <a:bodyPr/>
        <a:lstStyle/>
        <a:p>
          <a:endParaRPr lang="en-US"/>
        </a:p>
      </dgm:t>
    </dgm:pt>
    <dgm:pt modelId="{C311E074-4EFD-E142-A9F7-956985787E62}" type="sibTrans" cxnId="{A6A41B4B-EB7F-EA44-B95B-4018EAE6DEA6}">
      <dgm:prSet/>
      <dgm:spPr/>
      <dgm:t>
        <a:bodyPr/>
        <a:lstStyle/>
        <a:p>
          <a:endParaRPr lang="en-US"/>
        </a:p>
      </dgm:t>
    </dgm:pt>
    <dgm:pt modelId="{6F10E063-FFE4-644D-B985-583C3CAA9941}">
      <dgm:prSet phldrT="[Text]"/>
      <dgm:spPr>
        <a:solidFill>
          <a:schemeClr val="accent2"/>
        </a:solidFill>
      </dgm:spPr>
      <dgm:t>
        <a:bodyPr lIns="182880"/>
        <a:lstStyle/>
        <a:p>
          <a:pPr algn="l"/>
          <a:r>
            <a:rPr lang="en-US" b="1" dirty="0" smtClean="0"/>
            <a:t>Vision</a:t>
          </a:r>
          <a:r>
            <a:rPr lang="en-US" b="1" baseline="0" dirty="0" smtClean="0"/>
            <a:t> &amp; Opportunities White Paper</a:t>
          </a:r>
          <a:endParaRPr lang="en-US" b="1" dirty="0"/>
        </a:p>
      </dgm:t>
    </dgm:pt>
    <dgm:pt modelId="{C3B2BB85-33C3-6947-8460-CA4B013385D1}" type="parTrans" cxnId="{DA6D4246-33CA-1A4E-8082-44C517972BD7}">
      <dgm:prSet/>
      <dgm:spPr/>
      <dgm:t>
        <a:bodyPr/>
        <a:lstStyle/>
        <a:p>
          <a:endParaRPr lang="en-US"/>
        </a:p>
      </dgm:t>
    </dgm:pt>
    <dgm:pt modelId="{D3C5F6BB-3C40-5C46-8258-C6D76D845B16}" type="sibTrans" cxnId="{DA6D4246-33CA-1A4E-8082-44C517972BD7}">
      <dgm:prSet/>
      <dgm:spPr/>
      <dgm:t>
        <a:bodyPr/>
        <a:lstStyle/>
        <a:p>
          <a:endParaRPr lang="en-US"/>
        </a:p>
      </dgm:t>
    </dgm:pt>
    <dgm:pt modelId="{F0D02B1D-FBAD-5E47-82A5-DE264DEA7393}">
      <dgm:prSet phldrT="[Text]" custT="1"/>
      <dgm:spPr/>
      <dgm:t>
        <a:bodyPr lIns="182880"/>
        <a:lstStyle/>
        <a:p>
          <a:pPr algn="l"/>
          <a:r>
            <a:rPr lang="en-US" sz="2700" dirty="0" smtClean="0"/>
            <a:t>August </a:t>
          </a:r>
          <a:r>
            <a:rPr lang="en-US" sz="2700" dirty="0"/>
            <a:t>2019</a:t>
          </a:r>
        </a:p>
      </dgm:t>
    </dgm:pt>
    <dgm:pt modelId="{0964BFDE-B597-D34C-BAF0-9D0336809B2E}" type="parTrans" cxnId="{1EA99686-A4C2-1A4C-A042-50D00F645086}">
      <dgm:prSet/>
      <dgm:spPr/>
      <dgm:t>
        <a:bodyPr/>
        <a:lstStyle/>
        <a:p>
          <a:endParaRPr lang="en-US"/>
        </a:p>
      </dgm:t>
    </dgm:pt>
    <dgm:pt modelId="{9792BBEC-5F6A-9043-A34C-B798B7610DDF}" type="sibTrans" cxnId="{1EA99686-A4C2-1A4C-A042-50D00F645086}">
      <dgm:prSet/>
      <dgm:spPr/>
      <dgm:t>
        <a:bodyPr/>
        <a:lstStyle/>
        <a:p>
          <a:endParaRPr lang="en-US"/>
        </a:p>
      </dgm:t>
    </dgm:pt>
    <dgm:pt modelId="{B6591E43-C6CA-9F47-BA3D-E477F03972EA}">
      <dgm:prSet phldrT="[Text]" custT="1"/>
      <dgm:spPr>
        <a:solidFill>
          <a:schemeClr val="accent3"/>
        </a:solidFill>
        <a:ln>
          <a:solidFill>
            <a:schemeClr val="accent3"/>
          </a:solidFill>
        </a:ln>
      </dgm:spPr>
      <dgm:t>
        <a:bodyPr lIns="182880"/>
        <a:lstStyle/>
        <a:p>
          <a:pPr marL="642938" indent="-627063" algn="l">
            <a:spcAft>
              <a:spcPts val="400"/>
            </a:spcAft>
            <a:tabLst/>
          </a:pPr>
          <a:r>
            <a:rPr lang="en-US" sz="2600" b="1" dirty="0" smtClean="0"/>
            <a:t>Vision: Overall Update</a:t>
          </a:r>
          <a:br>
            <a:rPr lang="en-US" sz="2600" b="1" dirty="0" smtClean="0"/>
          </a:br>
          <a:r>
            <a:rPr lang="en-US" sz="2400" b="0" dirty="0" smtClean="0"/>
            <a:t>White Paper/City Council</a:t>
          </a:r>
          <a:r>
            <a:rPr lang="en-US" sz="2400" b="0" baseline="0" dirty="0" smtClean="0"/>
            <a:t> Work Session #1</a:t>
          </a:r>
          <a:endParaRPr lang="en-US" sz="2400" b="0" dirty="0"/>
        </a:p>
      </dgm:t>
    </dgm:pt>
    <dgm:pt modelId="{093C3E7C-7709-C443-8373-1E3C4E243F6D}" type="parTrans" cxnId="{50631960-9F4A-B445-B399-E143CFB04671}">
      <dgm:prSet/>
      <dgm:spPr/>
      <dgm:t>
        <a:bodyPr/>
        <a:lstStyle/>
        <a:p>
          <a:endParaRPr lang="en-US"/>
        </a:p>
      </dgm:t>
    </dgm:pt>
    <dgm:pt modelId="{B81E7A18-A185-2740-8F10-C6FB2781B2AD}" type="sibTrans" cxnId="{50631960-9F4A-B445-B399-E143CFB04671}">
      <dgm:prSet/>
      <dgm:spPr/>
      <dgm:t>
        <a:bodyPr/>
        <a:lstStyle/>
        <a:p>
          <a:endParaRPr lang="en-US"/>
        </a:p>
      </dgm:t>
    </dgm:pt>
    <dgm:pt modelId="{9751BCB3-13DC-A24D-964A-F2266D7352DF}">
      <dgm:prSet phldrT="[Text]" custT="1"/>
      <dgm:spPr/>
      <dgm:t>
        <a:bodyPr lIns="182880"/>
        <a:lstStyle/>
        <a:p>
          <a:pPr algn="l"/>
          <a:r>
            <a:rPr lang="en-US" sz="2700" dirty="0" smtClean="0"/>
            <a:t>September </a:t>
          </a:r>
          <a:r>
            <a:rPr lang="en-US" sz="2700" dirty="0"/>
            <a:t>2019</a:t>
          </a:r>
        </a:p>
      </dgm:t>
    </dgm:pt>
    <dgm:pt modelId="{19B2FAA1-7105-8646-A324-17E2A7B0EEFA}" type="parTrans" cxnId="{958C0A57-255F-234F-8F83-EC9F757486B6}">
      <dgm:prSet/>
      <dgm:spPr/>
      <dgm:t>
        <a:bodyPr/>
        <a:lstStyle/>
        <a:p>
          <a:endParaRPr lang="en-US"/>
        </a:p>
      </dgm:t>
    </dgm:pt>
    <dgm:pt modelId="{2E1D769E-6F00-724C-B1DF-B9CA17E19CB4}" type="sibTrans" cxnId="{958C0A57-255F-234F-8F83-EC9F757486B6}">
      <dgm:prSet/>
      <dgm:spPr/>
      <dgm:t>
        <a:bodyPr/>
        <a:lstStyle/>
        <a:p>
          <a:endParaRPr lang="en-US"/>
        </a:p>
      </dgm:t>
    </dgm:pt>
    <dgm:pt modelId="{47C863E4-9957-BA48-A40B-8E5391C400C0}">
      <dgm:prSet phldrT="[Text]" custT="1"/>
      <dgm:spPr>
        <a:solidFill>
          <a:schemeClr val="accent4"/>
        </a:solidFill>
      </dgm:spPr>
      <dgm:t>
        <a:bodyPr lIns="182880"/>
        <a:lstStyle/>
        <a:p>
          <a:pPr algn="l">
            <a:spcAft>
              <a:spcPts val="400"/>
            </a:spcAft>
          </a:pPr>
          <a:r>
            <a:rPr lang="en-US" sz="2600" b="1" dirty="0" smtClean="0"/>
            <a:t>Environmental Justice/Climate Change</a:t>
          </a:r>
          <a:endParaRPr lang="en-US" sz="2600" b="1" baseline="0" dirty="0" smtClean="0"/>
        </a:p>
        <a:p>
          <a:pPr marL="642938" indent="0" algn="l">
            <a:spcAft>
              <a:spcPts val="400"/>
            </a:spcAft>
            <a:tabLst/>
          </a:pPr>
          <a:r>
            <a:rPr lang="en-US" sz="2400" b="0" baseline="0" dirty="0" smtClean="0"/>
            <a:t>White Paper/City Council Work Session #2</a:t>
          </a:r>
          <a:endParaRPr lang="en-US" sz="2400" b="0" dirty="0"/>
        </a:p>
      </dgm:t>
    </dgm:pt>
    <dgm:pt modelId="{1317329C-B590-F74E-A5DD-012789B370BF}" type="parTrans" cxnId="{A11AD2E1-D76F-8D4B-8F22-BC456030AC86}">
      <dgm:prSet/>
      <dgm:spPr/>
      <dgm:t>
        <a:bodyPr/>
        <a:lstStyle/>
        <a:p>
          <a:endParaRPr lang="en-US"/>
        </a:p>
      </dgm:t>
    </dgm:pt>
    <dgm:pt modelId="{EE429E5F-5DE2-5B44-9295-494926613ED4}" type="sibTrans" cxnId="{A11AD2E1-D76F-8D4B-8F22-BC456030AC86}">
      <dgm:prSet/>
      <dgm:spPr/>
      <dgm:t>
        <a:bodyPr/>
        <a:lstStyle/>
        <a:p>
          <a:endParaRPr lang="en-US"/>
        </a:p>
      </dgm:t>
    </dgm:pt>
    <dgm:pt modelId="{307D1B68-8D42-C548-B691-1E81BA25DF48}">
      <dgm:prSet phldrT="[Text]" custT="1"/>
      <dgm:spPr/>
      <dgm:t>
        <a:bodyPr lIns="182880"/>
        <a:lstStyle/>
        <a:p>
          <a:pPr algn="l"/>
          <a:r>
            <a:rPr lang="en-US" sz="2700" dirty="0" smtClean="0"/>
            <a:t>October </a:t>
          </a:r>
          <a:r>
            <a:rPr lang="en-US" sz="2700" dirty="0"/>
            <a:t>2019</a:t>
          </a:r>
        </a:p>
      </dgm:t>
    </dgm:pt>
    <dgm:pt modelId="{ED7532F1-6C97-E14E-8D8D-9520A3A52F2A}" type="parTrans" cxnId="{052E1847-2E68-3644-B551-7C833B36A7CD}">
      <dgm:prSet/>
      <dgm:spPr/>
      <dgm:t>
        <a:bodyPr/>
        <a:lstStyle/>
        <a:p>
          <a:endParaRPr lang="en-US"/>
        </a:p>
      </dgm:t>
    </dgm:pt>
    <dgm:pt modelId="{9B0BA0A6-3EE6-A449-8D55-328A529287B9}" type="sibTrans" cxnId="{052E1847-2E68-3644-B551-7C833B36A7CD}">
      <dgm:prSet/>
      <dgm:spPr/>
      <dgm:t>
        <a:bodyPr/>
        <a:lstStyle/>
        <a:p>
          <a:endParaRPr lang="en-US"/>
        </a:p>
      </dgm:t>
    </dgm:pt>
    <dgm:pt modelId="{189AB725-CBE1-3F41-8366-177BA9BEDAD0}">
      <dgm:prSet phldrT="[Text]" custT="1"/>
      <dgm:spPr>
        <a:solidFill>
          <a:schemeClr val="accent5"/>
        </a:solidFill>
      </dgm:spPr>
      <dgm:t>
        <a:bodyPr lIns="182880"/>
        <a:lstStyle/>
        <a:p>
          <a:pPr algn="l">
            <a:spcAft>
              <a:spcPts val="400"/>
            </a:spcAft>
          </a:pPr>
          <a:r>
            <a:rPr lang="en-US" sz="2600" b="1" dirty="0" smtClean="0"/>
            <a:t>Mobility </a:t>
          </a:r>
        </a:p>
        <a:p>
          <a:pPr marL="642938" indent="0" algn="l">
            <a:spcAft>
              <a:spcPts val="400"/>
            </a:spcAft>
            <a:tabLst/>
          </a:pPr>
          <a:r>
            <a:rPr lang="en-US" sz="2400" b="0" dirty="0" smtClean="0"/>
            <a:t>White Paper/City Council Work Session #3</a:t>
          </a:r>
          <a:endParaRPr lang="en-US" sz="2400" b="0" dirty="0"/>
        </a:p>
      </dgm:t>
    </dgm:pt>
    <dgm:pt modelId="{B320F926-C74B-9048-9222-ECAAF34FA0BF}" type="parTrans" cxnId="{E699BE07-FB12-DC49-8193-ABC8DAF70D80}">
      <dgm:prSet/>
      <dgm:spPr/>
      <dgm:t>
        <a:bodyPr/>
        <a:lstStyle/>
        <a:p>
          <a:endParaRPr lang="en-US"/>
        </a:p>
      </dgm:t>
    </dgm:pt>
    <dgm:pt modelId="{5F2FD3A6-DD38-EF4A-B2D7-EEA5C3E20E97}" type="sibTrans" cxnId="{E699BE07-FB12-DC49-8193-ABC8DAF70D80}">
      <dgm:prSet/>
      <dgm:spPr/>
      <dgm:t>
        <a:bodyPr/>
        <a:lstStyle/>
        <a:p>
          <a:endParaRPr lang="en-US"/>
        </a:p>
      </dgm:t>
    </dgm:pt>
    <dgm:pt modelId="{3F5CDE6D-4DD4-0645-985B-B41CE387364E}">
      <dgm:prSet phldrT="[Text]" custT="1"/>
      <dgm:spPr/>
      <dgm:t>
        <a:bodyPr lIns="182880"/>
        <a:lstStyle/>
        <a:p>
          <a:pPr algn="l"/>
          <a:r>
            <a:rPr lang="en-US" sz="2700" dirty="0" smtClean="0"/>
            <a:t>January 2020</a:t>
          </a:r>
          <a:endParaRPr lang="en-US" sz="2700" dirty="0"/>
        </a:p>
      </dgm:t>
    </dgm:pt>
    <dgm:pt modelId="{9CBB01DD-85BD-C249-AE96-F5107424207B}" type="parTrans" cxnId="{F1102D9A-DBFA-9540-8DDC-EFDA3BF433DD}">
      <dgm:prSet/>
      <dgm:spPr/>
      <dgm:t>
        <a:bodyPr/>
        <a:lstStyle/>
        <a:p>
          <a:endParaRPr lang="en-US"/>
        </a:p>
      </dgm:t>
    </dgm:pt>
    <dgm:pt modelId="{B4DEA2E7-018C-3546-8241-7C6D3A467877}" type="sibTrans" cxnId="{F1102D9A-DBFA-9540-8DDC-EFDA3BF433DD}">
      <dgm:prSet/>
      <dgm:spPr/>
      <dgm:t>
        <a:bodyPr/>
        <a:lstStyle/>
        <a:p>
          <a:endParaRPr lang="en-US"/>
        </a:p>
      </dgm:t>
    </dgm:pt>
    <dgm:pt modelId="{428F265B-0C94-6944-A5BC-F263843FEFC6}">
      <dgm:prSet phldrT="[Text]"/>
      <dgm:spPr>
        <a:solidFill>
          <a:schemeClr val="accent6"/>
        </a:solidFill>
      </dgm:spPr>
      <dgm:t>
        <a:bodyPr lIns="182880"/>
        <a:lstStyle/>
        <a:p>
          <a:pPr algn="l"/>
          <a:r>
            <a:rPr lang="en-US" b="1" dirty="0"/>
            <a:t>Admin. Draft General Plan</a:t>
          </a:r>
        </a:p>
      </dgm:t>
    </dgm:pt>
    <dgm:pt modelId="{A831747A-5085-7345-A006-8CAC2457E9E4}" type="parTrans" cxnId="{317CFEBF-FFF1-7443-A409-3C461CC04E60}">
      <dgm:prSet/>
      <dgm:spPr/>
      <dgm:t>
        <a:bodyPr/>
        <a:lstStyle/>
        <a:p>
          <a:endParaRPr lang="en-US"/>
        </a:p>
      </dgm:t>
    </dgm:pt>
    <dgm:pt modelId="{6C8266A9-F3C2-C14C-B631-C30EDF8EEC72}" type="sibTrans" cxnId="{317CFEBF-FFF1-7443-A409-3C461CC04E60}">
      <dgm:prSet/>
      <dgm:spPr/>
      <dgm:t>
        <a:bodyPr/>
        <a:lstStyle/>
        <a:p>
          <a:endParaRPr lang="en-US"/>
        </a:p>
      </dgm:t>
    </dgm:pt>
    <dgm:pt modelId="{8E480B80-B432-B343-8A42-C18AB3273FC4}">
      <dgm:prSet phldrT="[Text]" custT="1"/>
      <dgm:spPr/>
      <dgm:t>
        <a:bodyPr lIns="182880"/>
        <a:lstStyle/>
        <a:p>
          <a:pPr algn="l"/>
          <a:r>
            <a:rPr lang="en-US" sz="2600" dirty="0" smtClean="0"/>
            <a:t>March/April </a:t>
          </a:r>
          <a:r>
            <a:rPr lang="en-US" sz="2600" dirty="0"/>
            <a:t>2020</a:t>
          </a:r>
        </a:p>
      </dgm:t>
    </dgm:pt>
    <dgm:pt modelId="{2CFA8FEF-187E-DC47-913C-469A53A0FF6F}" type="parTrans" cxnId="{24215B82-F04F-1D47-A1BD-76FB997C218D}">
      <dgm:prSet/>
      <dgm:spPr/>
      <dgm:t>
        <a:bodyPr/>
        <a:lstStyle/>
        <a:p>
          <a:endParaRPr lang="en-US"/>
        </a:p>
      </dgm:t>
    </dgm:pt>
    <dgm:pt modelId="{1C306038-C389-E145-A97F-426CCDE07DAA}" type="sibTrans" cxnId="{24215B82-F04F-1D47-A1BD-76FB997C218D}">
      <dgm:prSet/>
      <dgm:spPr/>
      <dgm:t>
        <a:bodyPr/>
        <a:lstStyle/>
        <a:p>
          <a:endParaRPr lang="en-US"/>
        </a:p>
      </dgm:t>
    </dgm:pt>
    <dgm:pt modelId="{094618F5-164E-9A4A-8113-C57A07068B64}" type="pres">
      <dgm:prSet presAssocID="{AAE3B8D2-BAE1-5F44-B752-5B9F489F8279}" presName="Name0" presStyleCnt="0">
        <dgm:presLayoutVars>
          <dgm:chPref val="3"/>
          <dgm:dir/>
          <dgm:animLvl val="lvl"/>
          <dgm:resizeHandles/>
        </dgm:presLayoutVars>
      </dgm:prSet>
      <dgm:spPr/>
      <dgm:t>
        <a:bodyPr/>
        <a:lstStyle/>
        <a:p>
          <a:endParaRPr lang="en-US"/>
        </a:p>
      </dgm:t>
    </dgm:pt>
    <dgm:pt modelId="{9AC9595E-F9E4-694E-8B26-AE520F54AFE2}" type="pres">
      <dgm:prSet presAssocID="{3C4D9C71-ECB5-A149-A532-6D5F298BE8BD}" presName="horFlow" presStyleCnt="0"/>
      <dgm:spPr/>
      <dgm:t>
        <a:bodyPr/>
        <a:lstStyle/>
        <a:p>
          <a:endParaRPr lang="en-US"/>
        </a:p>
      </dgm:t>
    </dgm:pt>
    <dgm:pt modelId="{E88391AD-5583-2443-BE07-FFA75970413D}" type="pres">
      <dgm:prSet presAssocID="{3C4D9C71-ECB5-A149-A532-6D5F298BE8BD}" presName="bigChev" presStyleLbl="node1" presStyleIdx="0" presStyleCnt="6" custScaleX="424243"/>
      <dgm:spPr/>
      <dgm:t>
        <a:bodyPr/>
        <a:lstStyle/>
        <a:p>
          <a:endParaRPr lang="en-US"/>
        </a:p>
      </dgm:t>
    </dgm:pt>
    <dgm:pt modelId="{4EBD413F-E21D-FD46-8214-FB4D16582993}" type="pres">
      <dgm:prSet presAssocID="{B6675ED0-8042-2644-9B73-F5B8C2B7D3EF}" presName="parTrans" presStyleCnt="0"/>
      <dgm:spPr/>
      <dgm:t>
        <a:bodyPr/>
        <a:lstStyle/>
        <a:p>
          <a:endParaRPr lang="en-US"/>
        </a:p>
      </dgm:t>
    </dgm:pt>
    <dgm:pt modelId="{078637A8-1CA0-7145-A159-7E4D4430639E}" type="pres">
      <dgm:prSet presAssocID="{01776E2A-4D17-8D4F-B1FE-9665BCE892B7}" presName="node" presStyleLbl="alignAccFollowNode1" presStyleIdx="0" presStyleCnt="6" custScaleX="206240">
        <dgm:presLayoutVars>
          <dgm:bulletEnabled val="1"/>
        </dgm:presLayoutVars>
      </dgm:prSet>
      <dgm:spPr/>
      <dgm:t>
        <a:bodyPr/>
        <a:lstStyle/>
        <a:p>
          <a:endParaRPr lang="en-US"/>
        </a:p>
      </dgm:t>
    </dgm:pt>
    <dgm:pt modelId="{914E3FB6-DBE6-0243-85E0-57C92E717DD8}" type="pres">
      <dgm:prSet presAssocID="{3C4D9C71-ECB5-A149-A532-6D5F298BE8BD}" presName="vSp" presStyleCnt="0"/>
      <dgm:spPr/>
      <dgm:t>
        <a:bodyPr/>
        <a:lstStyle/>
        <a:p>
          <a:endParaRPr lang="en-US"/>
        </a:p>
      </dgm:t>
    </dgm:pt>
    <dgm:pt modelId="{B372784E-FAA5-FC40-8BF5-F5B9B030E574}" type="pres">
      <dgm:prSet presAssocID="{6F10E063-FFE4-644D-B985-583C3CAA9941}" presName="horFlow" presStyleCnt="0"/>
      <dgm:spPr/>
      <dgm:t>
        <a:bodyPr/>
        <a:lstStyle/>
        <a:p>
          <a:endParaRPr lang="en-US"/>
        </a:p>
      </dgm:t>
    </dgm:pt>
    <dgm:pt modelId="{807688E2-6A21-414D-8547-761E5716C67F}" type="pres">
      <dgm:prSet presAssocID="{6F10E063-FFE4-644D-B985-583C3CAA9941}" presName="bigChev" presStyleLbl="node1" presStyleIdx="1" presStyleCnt="6" custScaleX="426699"/>
      <dgm:spPr/>
      <dgm:t>
        <a:bodyPr/>
        <a:lstStyle/>
        <a:p>
          <a:endParaRPr lang="en-US"/>
        </a:p>
      </dgm:t>
    </dgm:pt>
    <dgm:pt modelId="{4E4F61F4-9316-B140-9578-10069336FCC4}" type="pres">
      <dgm:prSet presAssocID="{0964BFDE-B597-D34C-BAF0-9D0336809B2E}" presName="parTrans" presStyleCnt="0"/>
      <dgm:spPr/>
      <dgm:t>
        <a:bodyPr/>
        <a:lstStyle/>
        <a:p>
          <a:endParaRPr lang="en-US"/>
        </a:p>
      </dgm:t>
    </dgm:pt>
    <dgm:pt modelId="{F08E3F74-A252-C54E-90CD-C39B5CB704CF}" type="pres">
      <dgm:prSet presAssocID="{F0D02B1D-FBAD-5E47-82A5-DE264DEA7393}" presName="node" presStyleLbl="alignAccFollowNode1" presStyleIdx="1" presStyleCnt="6" custScaleX="206240">
        <dgm:presLayoutVars>
          <dgm:bulletEnabled val="1"/>
        </dgm:presLayoutVars>
      </dgm:prSet>
      <dgm:spPr/>
      <dgm:t>
        <a:bodyPr/>
        <a:lstStyle/>
        <a:p>
          <a:endParaRPr lang="en-US"/>
        </a:p>
      </dgm:t>
    </dgm:pt>
    <dgm:pt modelId="{94C2BE65-BDE7-8C47-AC76-56EDC538E1DC}" type="pres">
      <dgm:prSet presAssocID="{6F10E063-FFE4-644D-B985-583C3CAA9941}" presName="vSp" presStyleCnt="0"/>
      <dgm:spPr/>
      <dgm:t>
        <a:bodyPr/>
        <a:lstStyle/>
        <a:p>
          <a:endParaRPr lang="en-US"/>
        </a:p>
      </dgm:t>
    </dgm:pt>
    <dgm:pt modelId="{47EE5442-4709-AC42-B512-CA3DF282B67B}" type="pres">
      <dgm:prSet presAssocID="{B6591E43-C6CA-9F47-BA3D-E477F03972EA}" presName="horFlow" presStyleCnt="0"/>
      <dgm:spPr/>
      <dgm:t>
        <a:bodyPr/>
        <a:lstStyle/>
        <a:p>
          <a:endParaRPr lang="en-US"/>
        </a:p>
      </dgm:t>
    </dgm:pt>
    <dgm:pt modelId="{8A6DB6C5-6E84-3546-A9B7-9C3BE52263D5}" type="pres">
      <dgm:prSet presAssocID="{B6591E43-C6CA-9F47-BA3D-E477F03972EA}" presName="bigChev" presStyleLbl="node1" presStyleIdx="2" presStyleCnt="6" custScaleX="424243"/>
      <dgm:spPr/>
      <dgm:t>
        <a:bodyPr/>
        <a:lstStyle/>
        <a:p>
          <a:endParaRPr lang="en-US"/>
        </a:p>
      </dgm:t>
    </dgm:pt>
    <dgm:pt modelId="{01365593-7B26-F74D-B2C6-311AB9B4AA9A}" type="pres">
      <dgm:prSet presAssocID="{19B2FAA1-7105-8646-A324-17E2A7B0EEFA}" presName="parTrans" presStyleCnt="0"/>
      <dgm:spPr/>
      <dgm:t>
        <a:bodyPr/>
        <a:lstStyle/>
        <a:p>
          <a:endParaRPr lang="en-US"/>
        </a:p>
      </dgm:t>
    </dgm:pt>
    <dgm:pt modelId="{E5B9386A-EBCC-6B4E-9E23-145B1B303619}" type="pres">
      <dgm:prSet presAssocID="{9751BCB3-13DC-A24D-964A-F2266D7352DF}" presName="node" presStyleLbl="alignAccFollowNode1" presStyleIdx="2" presStyleCnt="6" custScaleX="206240">
        <dgm:presLayoutVars>
          <dgm:bulletEnabled val="1"/>
        </dgm:presLayoutVars>
      </dgm:prSet>
      <dgm:spPr/>
      <dgm:t>
        <a:bodyPr/>
        <a:lstStyle/>
        <a:p>
          <a:endParaRPr lang="en-US"/>
        </a:p>
      </dgm:t>
    </dgm:pt>
    <dgm:pt modelId="{55E003C2-40A6-A14C-A035-0481D7C93857}" type="pres">
      <dgm:prSet presAssocID="{B6591E43-C6CA-9F47-BA3D-E477F03972EA}" presName="vSp" presStyleCnt="0"/>
      <dgm:spPr/>
      <dgm:t>
        <a:bodyPr/>
        <a:lstStyle/>
        <a:p>
          <a:endParaRPr lang="en-US"/>
        </a:p>
      </dgm:t>
    </dgm:pt>
    <dgm:pt modelId="{47096B06-A929-4141-BDF4-A606881AB07F}" type="pres">
      <dgm:prSet presAssocID="{47C863E4-9957-BA48-A40B-8E5391C400C0}" presName="horFlow" presStyleCnt="0"/>
      <dgm:spPr/>
      <dgm:t>
        <a:bodyPr/>
        <a:lstStyle/>
        <a:p>
          <a:endParaRPr lang="en-US"/>
        </a:p>
      </dgm:t>
    </dgm:pt>
    <dgm:pt modelId="{ED27C125-31B3-6546-BC16-B4965C7BD934}" type="pres">
      <dgm:prSet presAssocID="{47C863E4-9957-BA48-A40B-8E5391C400C0}" presName="bigChev" presStyleLbl="node1" presStyleIdx="3" presStyleCnt="6" custScaleX="424243"/>
      <dgm:spPr/>
      <dgm:t>
        <a:bodyPr/>
        <a:lstStyle/>
        <a:p>
          <a:endParaRPr lang="en-US"/>
        </a:p>
      </dgm:t>
    </dgm:pt>
    <dgm:pt modelId="{6BF17AB8-1427-134A-BA39-8D36E1CE3213}" type="pres">
      <dgm:prSet presAssocID="{ED7532F1-6C97-E14E-8D8D-9520A3A52F2A}" presName="parTrans" presStyleCnt="0"/>
      <dgm:spPr/>
      <dgm:t>
        <a:bodyPr/>
        <a:lstStyle/>
        <a:p>
          <a:endParaRPr lang="en-US"/>
        </a:p>
      </dgm:t>
    </dgm:pt>
    <dgm:pt modelId="{D654CEA4-7700-944A-8444-948F213F3601}" type="pres">
      <dgm:prSet presAssocID="{307D1B68-8D42-C548-B691-1E81BA25DF48}" presName="node" presStyleLbl="alignAccFollowNode1" presStyleIdx="3" presStyleCnt="6" custScaleX="206240">
        <dgm:presLayoutVars>
          <dgm:bulletEnabled val="1"/>
        </dgm:presLayoutVars>
      </dgm:prSet>
      <dgm:spPr/>
      <dgm:t>
        <a:bodyPr/>
        <a:lstStyle/>
        <a:p>
          <a:endParaRPr lang="en-US"/>
        </a:p>
      </dgm:t>
    </dgm:pt>
    <dgm:pt modelId="{AB2DB6BF-F3C7-9D48-9D1F-FDBC22BFB5D1}" type="pres">
      <dgm:prSet presAssocID="{47C863E4-9957-BA48-A40B-8E5391C400C0}" presName="vSp" presStyleCnt="0"/>
      <dgm:spPr/>
      <dgm:t>
        <a:bodyPr/>
        <a:lstStyle/>
        <a:p>
          <a:endParaRPr lang="en-US"/>
        </a:p>
      </dgm:t>
    </dgm:pt>
    <dgm:pt modelId="{6341517D-8D56-DA4A-8585-9440F19FEAC8}" type="pres">
      <dgm:prSet presAssocID="{189AB725-CBE1-3F41-8366-177BA9BEDAD0}" presName="horFlow" presStyleCnt="0"/>
      <dgm:spPr/>
      <dgm:t>
        <a:bodyPr/>
        <a:lstStyle/>
        <a:p>
          <a:endParaRPr lang="en-US"/>
        </a:p>
      </dgm:t>
    </dgm:pt>
    <dgm:pt modelId="{732C15B5-0BC7-E44F-B7BC-D3B3DAE8BFF1}" type="pres">
      <dgm:prSet presAssocID="{189AB725-CBE1-3F41-8366-177BA9BEDAD0}" presName="bigChev" presStyleLbl="node1" presStyleIdx="4" presStyleCnt="6" custScaleX="424243"/>
      <dgm:spPr/>
      <dgm:t>
        <a:bodyPr/>
        <a:lstStyle/>
        <a:p>
          <a:endParaRPr lang="en-US"/>
        </a:p>
      </dgm:t>
    </dgm:pt>
    <dgm:pt modelId="{F747E7FC-5DB9-1D49-830E-414D021B748E}" type="pres">
      <dgm:prSet presAssocID="{9CBB01DD-85BD-C249-AE96-F5107424207B}" presName="parTrans" presStyleCnt="0"/>
      <dgm:spPr/>
      <dgm:t>
        <a:bodyPr/>
        <a:lstStyle/>
        <a:p>
          <a:endParaRPr lang="en-US"/>
        </a:p>
      </dgm:t>
    </dgm:pt>
    <dgm:pt modelId="{1B3CC761-5992-BD4B-9290-B5FB13C4E6ED}" type="pres">
      <dgm:prSet presAssocID="{3F5CDE6D-4DD4-0645-985B-B41CE387364E}" presName="node" presStyleLbl="alignAccFollowNode1" presStyleIdx="4" presStyleCnt="6" custScaleX="206240">
        <dgm:presLayoutVars>
          <dgm:bulletEnabled val="1"/>
        </dgm:presLayoutVars>
      </dgm:prSet>
      <dgm:spPr/>
      <dgm:t>
        <a:bodyPr/>
        <a:lstStyle/>
        <a:p>
          <a:endParaRPr lang="en-US"/>
        </a:p>
      </dgm:t>
    </dgm:pt>
    <dgm:pt modelId="{E321415D-0489-7247-BF54-4362F1442262}" type="pres">
      <dgm:prSet presAssocID="{189AB725-CBE1-3F41-8366-177BA9BEDAD0}" presName="vSp" presStyleCnt="0"/>
      <dgm:spPr/>
      <dgm:t>
        <a:bodyPr/>
        <a:lstStyle/>
        <a:p>
          <a:endParaRPr lang="en-US"/>
        </a:p>
      </dgm:t>
    </dgm:pt>
    <dgm:pt modelId="{926C6A12-5B89-EE4B-A895-2EF017E1053D}" type="pres">
      <dgm:prSet presAssocID="{428F265B-0C94-6944-A5BC-F263843FEFC6}" presName="horFlow" presStyleCnt="0"/>
      <dgm:spPr/>
      <dgm:t>
        <a:bodyPr/>
        <a:lstStyle/>
        <a:p>
          <a:endParaRPr lang="en-US"/>
        </a:p>
      </dgm:t>
    </dgm:pt>
    <dgm:pt modelId="{F3CA8235-020D-8442-A56A-1CD35ABF8813}" type="pres">
      <dgm:prSet presAssocID="{428F265B-0C94-6944-A5BC-F263843FEFC6}" presName="bigChev" presStyleLbl="node1" presStyleIdx="5" presStyleCnt="6" custScaleX="424243"/>
      <dgm:spPr/>
      <dgm:t>
        <a:bodyPr/>
        <a:lstStyle/>
        <a:p>
          <a:endParaRPr lang="en-US"/>
        </a:p>
      </dgm:t>
    </dgm:pt>
    <dgm:pt modelId="{D6526E9C-AC81-E94E-BD1B-690C019BCAAC}" type="pres">
      <dgm:prSet presAssocID="{2CFA8FEF-187E-DC47-913C-469A53A0FF6F}" presName="parTrans" presStyleCnt="0"/>
      <dgm:spPr/>
      <dgm:t>
        <a:bodyPr/>
        <a:lstStyle/>
        <a:p>
          <a:endParaRPr lang="en-US"/>
        </a:p>
      </dgm:t>
    </dgm:pt>
    <dgm:pt modelId="{FCBDA5C3-EC23-2D49-880C-6242EAFC417E}" type="pres">
      <dgm:prSet presAssocID="{8E480B80-B432-B343-8A42-C18AB3273FC4}" presName="node" presStyleLbl="alignAccFollowNode1" presStyleIdx="5" presStyleCnt="6" custScaleX="206240">
        <dgm:presLayoutVars>
          <dgm:bulletEnabled val="1"/>
        </dgm:presLayoutVars>
      </dgm:prSet>
      <dgm:spPr/>
      <dgm:t>
        <a:bodyPr/>
        <a:lstStyle/>
        <a:p>
          <a:endParaRPr lang="en-US"/>
        </a:p>
      </dgm:t>
    </dgm:pt>
  </dgm:ptLst>
  <dgm:cxnLst>
    <dgm:cxn modelId="{50631960-9F4A-B445-B399-E143CFB04671}" srcId="{AAE3B8D2-BAE1-5F44-B752-5B9F489F8279}" destId="{B6591E43-C6CA-9F47-BA3D-E477F03972EA}" srcOrd="2" destOrd="0" parTransId="{093C3E7C-7709-C443-8373-1E3C4E243F6D}" sibTransId="{B81E7A18-A185-2740-8F10-C6FB2781B2AD}"/>
    <dgm:cxn modelId="{0A314E29-C643-7E4E-B3EF-351A8E81EA76}" type="presOf" srcId="{01776E2A-4D17-8D4F-B1FE-9665BCE892B7}" destId="{078637A8-1CA0-7145-A159-7E4D4430639E}" srcOrd="0" destOrd="0" presId="urn:microsoft.com/office/officeart/2005/8/layout/lProcess3"/>
    <dgm:cxn modelId="{71A00BEC-D10A-D84E-8D16-14D692891E66}" type="presOf" srcId="{AAE3B8D2-BAE1-5F44-B752-5B9F489F8279}" destId="{094618F5-164E-9A4A-8113-C57A07068B64}" srcOrd="0" destOrd="0" presId="urn:microsoft.com/office/officeart/2005/8/layout/lProcess3"/>
    <dgm:cxn modelId="{EA673719-4947-FC45-9CEF-5996809CE2E1}" type="presOf" srcId="{189AB725-CBE1-3F41-8366-177BA9BEDAD0}" destId="{732C15B5-0BC7-E44F-B7BC-D3B3DAE8BFF1}" srcOrd="0" destOrd="0" presId="urn:microsoft.com/office/officeart/2005/8/layout/lProcess3"/>
    <dgm:cxn modelId="{4D017255-6D58-5E42-ABFF-BD865539896D}" type="presOf" srcId="{3C4D9C71-ECB5-A149-A532-6D5F298BE8BD}" destId="{E88391AD-5583-2443-BE07-FFA75970413D}" srcOrd="0" destOrd="0" presId="urn:microsoft.com/office/officeart/2005/8/layout/lProcess3"/>
    <dgm:cxn modelId="{03F1CDF3-D803-4549-AA44-26507CA0882A}" type="presOf" srcId="{3F5CDE6D-4DD4-0645-985B-B41CE387364E}" destId="{1B3CC761-5992-BD4B-9290-B5FB13C4E6ED}" srcOrd="0" destOrd="0" presId="urn:microsoft.com/office/officeart/2005/8/layout/lProcess3"/>
    <dgm:cxn modelId="{CCE536E4-C599-744C-85FF-C3703258FE96}" type="presOf" srcId="{428F265B-0C94-6944-A5BC-F263843FEFC6}" destId="{F3CA8235-020D-8442-A56A-1CD35ABF8813}" srcOrd="0" destOrd="0" presId="urn:microsoft.com/office/officeart/2005/8/layout/lProcess3"/>
    <dgm:cxn modelId="{254524A3-65C6-5D44-86C8-80F5F93DD307}" type="presOf" srcId="{6F10E063-FFE4-644D-B985-583C3CAA9941}" destId="{807688E2-6A21-414D-8547-761E5716C67F}" srcOrd="0" destOrd="0" presId="urn:microsoft.com/office/officeart/2005/8/layout/lProcess3"/>
    <dgm:cxn modelId="{A9D916C3-2C7E-2F43-97B0-76F65CA621F0}" type="presOf" srcId="{47C863E4-9957-BA48-A40B-8E5391C400C0}" destId="{ED27C125-31B3-6546-BC16-B4965C7BD934}" srcOrd="0" destOrd="0" presId="urn:microsoft.com/office/officeart/2005/8/layout/lProcess3"/>
    <dgm:cxn modelId="{332824E1-056E-5E47-AF55-EF53E5379D95}" srcId="{AAE3B8D2-BAE1-5F44-B752-5B9F489F8279}" destId="{3C4D9C71-ECB5-A149-A532-6D5F298BE8BD}" srcOrd="0" destOrd="0" parTransId="{33D2EA8E-449A-344D-97A3-930DEB607AD8}" sibTransId="{D1E35710-DF88-104B-A2BF-5B76852CFC3D}"/>
    <dgm:cxn modelId="{D056270E-729D-3545-BC8D-AAB669B3D26A}" type="presOf" srcId="{F0D02B1D-FBAD-5E47-82A5-DE264DEA7393}" destId="{F08E3F74-A252-C54E-90CD-C39B5CB704CF}" srcOrd="0" destOrd="0" presId="urn:microsoft.com/office/officeart/2005/8/layout/lProcess3"/>
    <dgm:cxn modelId="{1EA99686-A4C2-1A4C-A042-50D00F645086}" srcId="{6F10E063-FFE4-644D-B985-583C3CAA9941}" destId="{F0D02B1D-FBAD-5E47-82A5-DE264DEA7393}" srcOrd="0" destOrd="0" parTransId="{0964BFDE-B597-D34C-BAF0-9D0336809B2E}" sibTransId="{9792BBEC-5F6A-9043-A34C-B798B7610DDF}"/>
    <dgm:cxn modelId="{666BDF6E-EAD8-8C44-8ED1-025811D6CF76}" type="presOf" srcId="{8E480B80-B432-B343-8A42-C18AB3273FC4}" destId="{FCBDA5C3-EC23-2D49-880C-6242EAFC417E}" srcOrd="0" destOrd="0" presId="urn:microsoft.com/office/officeart/2005/8/layout/lProcess3"/>
    <dgm:cxn modelId="{B5C503F7-8E06-244A-A75E-197E74A016F9}" type="presOf" srcId="{B6591E43-C6CA-9F47-BA3D-E477F03972EA}" destId="{8A6DB6C5-6E84-3546-A9B7-9C3BE52263D5}" srcOrd="0" destOrd="0" presId="urn:microsoft.com/office/officeart/2005/8/layout/lProcess3"/>
    <dgm:cxn modelId="{E699BE07-FB12-DC49-8193-ABC8DAF70D80}" srcId="{AAE3B8D2-BAE1-5F44-B752-5B9F489F8279}" destId="{189AB725-CBE1-3F41-8366-177BA9BEDAD0}" srcOrd="4" destOrd="0" parTransId="{B320F926-C74B-9048-9222-ECAAF34FA0BF}" sibTransId="{5F2FD3A6-DD38-EF4A-B2D7-EEA5C3E20E97}"/>
    <dgm:cxn modelId="{052E1847-2E68-3644-B551-7C833B36A7CD}" srcId="{47C863E4-9957-BA48-A40B-8E5391C400C0}" destId="{307D1B68-8D42-C548-B691-1E81BA25DF48}" srcOrd="0" destOrd="0" parTransId="{ED7532F1-6C97-E14E-8D8D-9520A3A52F2A}" sibTransId="{9B0BA0A6-3EE6-A449-8D55-328A529287B9}"/>
    <dgm:cxn modelId="{DBB8D660-B965-AC40-82AA-6F98EE586ABB}" type="presOf" srcId="{9751BCB3-13DC-A24D-964A-F2266D7352DF}" destId="{E5B9386A-EBCC-6B4E-9E23-145B1B303619}" srcOrd="0" destOrd="0" presId="urn:microsoft.com/office/officeart/2005/8/layout/lProcess3"/>
    <dgm:cxn modelId="{DA6D4246-33CA-1A4E-8082-44C517972BD7}" srcId="{AAE3B8D2-BAE1-5F44-B752-5B9F489F8279}" destId="{6F10E063-FFE4-644D-B985-583C3CAA9941}" srcOrd="1" destOrd="0" parTransId="{C3B2BB85-33C3-6947-8460-CA4B013385D1}" sibTransId="{D3C5F6BB-3C40-5C46-8258-C6D76D845B16}"/>
    <dgm:cxn modelId="{8E3C1F65-75F9-0549-9E91-EC19DC36F006}" type="presOf" srcId="{307D1B68-8D42-C548-B691-1E81BA25DF48}" destId="{D654CEA4-7700-944A-8444-948F213F3601}" srcOrd="0" destOrd="0" presId="urn:microsoft.com/office/officeart/2005/8/layout/lProcess3"/>
    <dgm:cxn modelId="{24215B82-F04F-1D47-A1BD-76FB997C218D}" srcId="{428F265B-0C94-6944-A5BC-F263843FEFC6}" destId="{8E480B80-B432-B343-8A42-C18AB3273FC4}" srcOrd="0" destOrd="0" parTransId="{2CFA8FEF-187E-DC47-913C-469A53A0FF6F}" sibTransId="{1C306038-C389-E145-A97F-426CCDE07DAA}"/>
    <dgm:cxn modelId="{317CFEBF-FFF1-7443-A409-3C461CC04E60}" srcId="{AAE3B8D2-BAE1-5F44-B752-5B9F489F8279}" destId="{428F265B-0C94-6944-A5BC-F263843FEFC6}" srcOrd="5" destOrd="0" parTransId="{A831747A-5085-7345-A006-8CAC2457E9E4}" sibTransId="{6C8266A9-F3C2-C14C-B631-C30EDF8EEC72}"/>
    <dgm:cxn modelId="{958C0A57-255F-234F-8F83-EC9F757486B6}" srcId="{B6591E43-C6CA-9F47-BA3D-E477F03972EA}" destId="{9751BCB3-13DC-A24D-964A-F2266D7352DF}" srcOrd="0" destOrd="0" parTransId="{19B2FAA1-7105-8646-A324-17E2A7B0EEFA}" sibTransId="{2E1D769E-6F00-724C-B1DF-B9CA17E19CB4}"/>
    <dgm:cxn modelId="{A6A41B4B-EB7F-EA44-B95B-4018EAE6DEA6}" srcId="{3C4D9C71-ECB5-A149-A532-6D5F298BE8BD}" destId="{01776E2A-4D17-8D4F-B1FE-9665BCE892B7}" srcOrd="0" destOrd="0" parTransId="{B6675ED0-8042-2644-9B73-F5B8C2B7D3EF}" sibTransId="{C311E074-4EFD-E142-A9F7-956985787E62}"/>
    <dgm:cxn modelId="{F1102D9A-DBFA-9540-8DDC-EFDA3BF433DD}" srcId="{189AB725-CBE1-3F41-8366-177BA9BEDAD0}" destId="{3F5CDE6D-4DD4-0645-985B-B41CE387364E}" srcOrd="0" destOrd="0" parTransId="{9CBB01DD-85BD-C249-AE96-F5107424207B}" sibTransId="{B4DEA2E7-018C-3546-8241-7C6D3A467877}"/>
    <dgm:cxn modelId="{A11AD2E1-D76F-8D4B-8F22-BC456030AC86}" srcId="{AAE3B8D2-BAE1-5F44-B752-5B9F489F8279}" destId="{47C863E4-9957-BA48-A40B-8E5391C400C0}" srcOrd="3" destOrd="0" parTransId="{1317329C-B590-F74E-A5DD-012789B370BF}" sibTransId="{EE429E5F-5DE2-5B44-9295-494926613ED4}"/>
    <dgm:cxn modelId="{03154D78-934C-9E4B-88DE-0F172CDEEF56}" type="presParOf" srcId="{094618F5-164E-9A4A-8113-C57A07068B64}" destId="{9AC9595E-F9E4-694E-8B26-AE520F54AFE2}" srcOrd="0" destOrd="0" presId="urn:microsoft.com/office/officeart/2005/8/layout/lProcess3"/>
    <dgm:cxn modelId="{7E2F50EA-1039-4946-B5EE-3721D6743F40}" type="presParOf" srcId="{9AC9595E-F9E4-694E-8B26-AE520F54AFE2}" destId="{E88391AD-5583-2443-BE07-FFA75970413D}" srcOrd="0" destOrd="0" presId="urn:microsoft.com/office/officeart/2005/8/layout/lProcess3"/>
    <dgm:cxn modelId="{76F5FFFF-3B9B-9A48-8A4B-86FFFACB00D9}" type="presParOf" srcId="{9AC9595E-F9E4-694E-8B26-AE520F54AFE2}" destId="{4EBD413F-E21D-FD46-8214-FB4D16582993}" srcOrd="1" destOrd="0" presId="urn:microsoft.com/office/officeart/2005/8/layout/lProcess3"/>
    <dgm:cxn modelId="{D7917473-6414-B441-8DB6-1F31FD9680C0}" type="presParOf" srcId="{9AC9595E-F9E4-694E-8B26-AE520F54AFE2}" destId="{078637A8-1CA0-7145-A159-7E4D4430639E}" srcOrd="2" destOrd="0" presId="urn:microsoft.com/office/officeart/2005/8/layout/lProcess3"/>
    <dgm:cxn modelId="{28D3A8A1-6D9B-DB49-81EC-7BB0B7F1403D}" type="presParOf" srcId="{094618F5-164E-9A4A-8113-C57A07068B64}" destId="{914E3FB6-DBE6-0243-85E0-57C92E717DD8}" srcOrd="1" destOrd="0" presId="urn:microsoft.com/office/officeart/2005/8/layout/lProcess3"/>
    <dgm:cxn modelId="{58C3C4CF-FF7C-2C43-A21B-E91700D2BF15}" type="presParOf" srcId="{094618F5-164E-9A4A-8113-C57A07068B64}" destId="{B372784E-FAA5-FC40-8BF5-F5B9B030E574}" srcOrd="2" destOrd="0" presId="urn:microsoft.com/office/officeart/2005/8/layout/lProcess3"/>
    <dgm:cxn modelId="{8881040D-15EF-BE46-9DAE-9CFE607C685D}" type="presParOf" srcId="{B372784E-FAA5-FC40-8BF5-F5B9B030E574}" destId="{807688E2-6A21-414D-8547-761E5716C67F}" srcOrd="0" destOrd="0" presId="urn:microsoft.com/office/officeart/2005/8/layout/lProcess3"/>
    <dgm:cxn modelId="{11DE0E9B-EBEC-7741-8360-9F85C21FB966}" type="presParOf" srcId="{B372784E-FAA5-FC40-8BF5-F5B9B030E574}" destId="{4E4F61F4-9316-B140-9578-10069336FCC4}" srcOrd="1" destOrd="0" presId="urn:microsoft.com/office/officeart/2005/8/layout/lProcess3"/>
    <dgm:cxn modelId="{C3B80E6C-75EF-8747-943C-AE4D76B6DD6D}" type="presParOf" srcId="{B372784E-FAA5-FC40-8BF5-F5B9B030E574}" destId="{F08E3F74-A252-C54E-90CD-C39B5CB704CF}" srcOrd="2" destOrd="0" presId="urn:microsoft.com/office/officeart/2005/8/layout/lProcess3"/>
    <dgm:cxn modelId="{7F0B583C-1075-7640-942B-2140C2208A05}" type="presParOf" srcId="{094618F5-164E-9A4A-8113-C57A07068B64}" destId="{94C2BE65-BDE7-8C47-AC76-56EDC538E1DC}" srcOrd="3" destOrd="0" presId="urn:microsoft.com/office/officeart/2005/8/layout/lProcess3"/>
    <dgm:cxn modelId="{3CF5531E-22C4-384E-8FBD-B64DFC98B230}" type="presParOf" srcId="{094618F5-164E-9A4A-8113-C57A07068B64}" destId="{47EE5442-4709-AC42-B512-CA3DF282B67B}" srcOrd="4" destOrd="0" presId="urn:microsoft.com/office/officeart/2005/8/layout/lProcess3"/>
    <dgm:cxn modelId="{6C7D8FE1-A170-104A-A72F-164AC8F7C824}" type="presParOf" srcId="{47EE5442-4709-AC42-B512-CA3DF282B67B}" destId="{8A6DB6C5-6E84-3546-A9B7-9C3BE52263D5}" srcOrd="0" destOrd="0" presId="urn:microsoft.com/office/officeart/2005/8/layout/lProcess3"/>
    <dgm:cxn modelId="{8969DDBB-125B-4842-8DDF-C4CD92CD9595}" type="presParOf" srcId="{47EE5442-4709-AC42-B512-CA3DF282B67B}" destId="{01365593-7B26-F74D-B2C6-311AB9B4AA9A}" srcOrd="1" destOrd="0" presId="urn:microsoft.com/office/officeart/2005/8/layout/lProcess3"/>
    <dgm:cxn modelId="{DED205FF-ADB5-E642-AF0F-A0D2CC276BCA}" type="presParOf" srcId="{47EE5442-4709-AC42-B512-CA3DF282B67B}" destId="{E5B9386A-EBCC-6B4E-9E23-145B1B303619}" srcOrd="2" destOrd="0" presId="urn:microsoft.com/office/officeart/2005/8/layout/lProcess3"/>
    <dgm:cxn modelId="{45B19EDF-C791-494F-AFB4-E2CBACEA97A1}" type="presParOf" srcId="{094618F5-164E-9A4A-8113-C57A07068B64}" destId="{55E003C2-40A6-A14C-A035-0481D7C93857}" srcOrd="5" destOrd="0" presId="urn:microsoft.com/office/officeart/2005/8/layout/lProcess3"/>
    <dgm:cxn modelId="{CE275FBA-0ED9-6A4F-A469-5456A396A3E0}" type="presParOf" srcId="{094618F5-164E-9A4A-8113-C57A07068B64}" destId="{47096B06-A929-4141-BDF4-A606881AB07F}" srcOrd="6" destOrd="0" presId="urn:microsoft.com/office/officeart/2005/8/layout/lProcess3"/>
    <dgm:cxn modelId="{B067697C-AED0-314C-86A0-068391DAED03}" type="presParOf" srcId="{47096B06-A929-4141-BDF4-A606881AB07F}" destId="{ED27C125-31B3-6546-BC16-B4965C7BD934}" srcOrd="0" destOrd="0" presId="urn:microsoft.com/office/officeart/2005/8/layout/lProcess3"/>
    <dgm:cxn modelId="{B62D5C9A-6383-844D-B80D-E73071DA7DB6}" type="presParOf" srcId="{47096B06-A929-4141-BDF4-A606881AB07F}" destId="{6BF17AB8-1427-134A-BA39-8D36E1CE3213}" srcOrd="1" destOrd="0" presId="urn:microsoft.com/office/officeart/2005/8/layout/lProcess3"/>
    <dgm:cxn modelId="{6B7B0CC0-D92E-7142-91EF-09906B215AA3}" type="presParOf" srcId="{47096B06-A929-4141-BDF4-A606881AB07F}" destId="{D654CEA4-7700-944A-8444-948F213F3601}" srcOrd="2" destOrd="0" presId="urn:microsoft.com/office/officeart/2005/8/layout/lProcess3"/>
    <dgm:cxn modelId="{B2EFA069-F48D-8241-B234-AE69D1728FC3}" type="presParOf" srcId="{094618F5-164E-9A4A-8113-C57A07068B64}" destId="{AB2DB6BF-F3C7-9D48-9D1F-FDBC22BFB5D1}" srcOrd="7" destOrd="0" presId="urn:microsoft.com/office/officeart/2005/8/layout/lProcess3"/>
    <dgm:cxn modelId="{37713C1E-51E9-164A-9EE1-0919E7CB0B98}" type="presParOf" srcId="{094618F5-164E-9A4A-8113-C57A07068B64}" destId="{6341517D-8D56-DA4A-8585-9440F19FEAC8}" srcOrd="8" destOrd="0" presId="urn:microsoft.com/office/officeart/2005/8/layout/lProcess3"/>
    <dgm:cxn modelId="{00AF929E-0C8F-BB4C-8F25-7087218C96EF}" type="presParOf" srcId="{6341517D-8D56-DA4A-8585-9440F19FEAC8}" destId="{732C15B5-0BC7-E44F-B7BC-D3B3DAE8BFF1}" srcOrd="0" destOrd="0" presId="urn:microsoft.com/office/officeart/2005/8/layout/lProcess3"/>
    <dgm:cxn modelId="{C7AA1EB3-0D46-A844-A1A1-488517F961DC}" type="presParOf" srcId="{6341517D-8D56-DA4A-8585-9440F19FEAC8}" destId="{F747E7FC-5DB9-1D49-830E-414D021B748E}" srcOrd="1" destOrd="0" presId="urn:microsoft.com/office/officeart/2005/8/layout/lProcess3"/>
    <dgm:cxn modelId="{AFF85E15-4F60-2647-ACF7-CFB76BCD7A5D}" type="presParOf" srcId="{6341517D-8D56-DA4A-8585-9440F19FEAC8}" destId="{1B3CC761-5992-BD4B-9290-B5FB13C4E6ED}" srcOrd="2" destOrd="0" presId="urn:microsoft.com/office/officeart/2005/8/layout/lProcess3"/>
    <dgm:cxn modelId="{B02A7B67-0A49-454F-B300-8F3C4839D461}" type="presParOf" srcId="{094618F5-164E-9A4A-8113-C57A07068B64}" destId="{E321415D-0489-7247-BF54-4362F1442262}" srcOrd="9" destOrd="0" presId="urn:microsoft.com/office/officeart/2005/8/layout/lProcess3"/>
    <dgm:cxn modelId="{D4E8B094-C3CC-6B48-9456-9D63841891D9}" type="presParOf" srcId="{094618F5-164E-9A4A-8113-C57A07068B64}" destId="{926C6A12-5B89-EE4B-A895-2EF017E1053D}" srcOrd="10" destOrd="0" presId="urn:microsoft.com/office/officeart/2005/8/layout/lProcess3"/>
    <dgm:cxn modelId="{FB0D9BC8-3BBA-6C45-A899-F2FF9372490A}" type="presParOf" srcId="{926C6A12-5B89-EE4B-A895-2EF017E1053D}" destId="{F3CA8235-020D-8442-A56A-1CD35ABF8813}" srcOrd="0" destOrd="0" presId="urn:microsoft.com/office/officeart/2005/8/layout/lProcess3"/>
    <dgm:cxn modelId="{D34F8871-3A36-0048-A2B2-28982BE68405}" type="presParOf" srcId="{926C6A12-5B89-EE4B-A895-2EF017E1053D}" destId="{D6526E9C-AC81-E94E-BD1B-690C019BCAAC}" srcOrd="1" destOrd="0" presId="urn:microsoft.com/office/officeart/2005/8/layout/lProcess3"/>
    <dgm:cxn modelId="{C557702F-8A07-BC43-BD6B-97CBFB9506EC}" type="presParOf" srcId="{926C6A12-5B89-EE4B-A895-2EF017E1053D}" destId="{FCBDA5C3-EC23-2D49-880C-6242EAFC417E}"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67641-471A-43AB-80C8-028CB14B118B}">
      <dsp:nvSpPr>
        <dsp:cNvPr id="0" name=""/>
        <dsp:cNvSpPr/>
      </dsp:nvSpPr>
      <dsp:spPr>
        <a:xfrm>
          <a:off x="7617" y="192227"/>
          <a:ext cx="3323650" cy="45474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EA7473-3B30-4A4D-B6EE-4A276EEB68EA}">
      <dsp:nvSpPr>
        <dsp:cNvPr id="0" name=""/>
        <dsp:cNvSpPr/>
      </dsp:nvSpPr>
      <dsp:spPr>
        <a:xfrm>
          <a:off x="7617" y="3706451"/>
          <a:ext cx="3323650" cy="10668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b="1" kern="1200" dirty="0" smtClean="0"/>
            <a:t>Vision and Existing</a:t>
          </a:r>
          <a:r>
            <a:rPr lang="en-US" sz="2000" b="1" kern="1200" baseline="0" dirty="0" smtClean="0"/>
            <a:t> Conditions</a:t>
          </a:r>
          <a:endParaRPr lang="en-US" sz="2000" b="1" kern="1200" dirty="0"/>
        </a:p>
      </dsp:txBody>
      <dsp:txXfrm>
        <a:off x="7617" y="3706451"/>
        <a:ext cx="2340598" cy="1066844"/>
      </dsp:txXfrm>
    </dsp:sp>
    <dsp:sp modelId="{A297253F-FD14-4E31-96BE-FB8D4D89AF32}">
      <dsp:nvSpPr>
        <dsp:cNvPr id="0" name=""/>
        <dsp:cNvSpPr/>
      </dsp:nvSpPr>
      <dsp:spPr>
        <a:xfrm>
          <a:off x="2459930" y="3602795"/>
          <a:ext cx="1430133" cy="143013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787F3A-477E-4D3A-8DF9-2D52256814BF}">
      <dsp:nvSpPr>
        <dsp:cNvPr id="0" name=""/>
        <dsp:cNvSpPr/>
      </dsp:nvSpPr>
      <dsp:spPr>
        <a:xfrm>
          <a:off x="4027137" y="192227"/>
          <a:ext cx="3323650" cy="45474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B3CFCD-4ACC-47D1-B282-BC3F482BA0E1}">
      <dsp:nvSpPr>
        <dsp:cNvPr id="0" name=""/>
        <dsp:cNvSpPr/>
      </dsp:nvSpPr>
      <dsp:spPr>
        <a:xfrm>
          <a:off x="4031025" y="3706451"/>
          <a:ext cx="2973005" cy="106684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b="1" kern="1200" dirty="0" smtClean="0"/>
            <a:t>Draft General Plan</a:t>
          </a:r>
          <a:endParaRPr lang="en-US" sz="2000" b="1" kern="1200" dirty="0"/>
        </a:p>
      </dsp:txBody>
      <dsp:txXfrm>
        <a:off x="4031025" y="3706451"/>
        <a:ext cx="2093665" cy="1066844"/>
      </dsp:txXfrm>
    </dsp:sp>
    <dsp:sp modelId="{89FB5461-1FA1-4ED9-ABF4-EB26F351D28B}">
      <dsp:nvSpPr>
        <dsp:cNvPr id="0" name=""/>
        <dsp:cNvSpPr/>
      </dsp:nvSpPr>
      <dsp:spPr>
        <a:xfrm>
          <a:off x="6444097" y="3615498"/>
          <a:ext cx="1430133" cy="143013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F88955-0F0C-4933-ABA4-FBC9CE8F8A3D}">
      <dsp:nvSpPr>
        <dsp:cNvPr id="0" name=""/>
        <dsp:cNvSpPr/>
      </dsp:nvSpPr>
      <dsp:spPr>
        <a:xfrm>
          <a:off x="8046656" y="192227"/>
          <a:ext cx="3323650" cy="45474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EB7C14-09FF-4C93-A202-5B0C4EF0C669}">
      <dsp:nvSpPr>
        <dsp:cNvPr id="0" name=""/>
        <dsp:cNvSpPr/>
      </dsp:nvSpPr>
      <dsp:spPr>
        <a:xfrm>
          <a:off x="8046656" y="3706451"/>
          <a:ext cx="3323650" cy="10668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b="1" kern="1200" dirty="0"/>
            <a:t>CEQA and Final General Plan </a:t>
          </a:r>
        </a:p>
      </dsp:txBody>
      <dsp:txXfrm>
        <a:off x="8046656" y="3706451"/>
        <a:ext cx="2340598" cy="1066844"/>
      </dsp:txXfrm>
    </dsp:sp>
    <dsp:sp modelId="{0E2B3ADB-369F-423D-9937-E153514B7B08}">
      <dsp:nvSpPr>
        <dsp:cNvPr id="0" name=""/>
        <dsp:cNvSpPr/>
      </dsp:nvSpPr>
      <dsp:spPr>
        <a:xfrm>
          <a:off x="10355465" y="3602795"/>
          <a:ext cx="1430133" cy="143013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391AD-5583-2443-BE07-FFA75970413D}">
      <dsp:nvSpPr>
        <dsp:cNvPr id="0" name=""/>
        <dsp:cNvSpPr/>
      </dsp:nvSpPr>
      <dsp:spPr>
        <a:xfrm>
          <a:off x="2678" y="30231"/>
          <a:ext cx="8587131" cy="8096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415" rIns="0" bIns="18415" numCol="1" spcCol="1270" anchor="ctr" anchorCtr="0">
          <a:noAutofit/>
        </a:bodyPr>
        <a:lstStyle/>
        <a:p>
          <a:pPr lvl="0" algn="l" defTabSz="1289050" eaLnBrk="1" latinLnBrk="0">
            <a:lnSpc>
              <a:spcPct val="90000"/>
            </a:lnSpc>
            <a:spcBef>
              <a:spcPct val="0"/>
            </a:spcBef>
            <a:spcAft>
              <a:spcPct val="35000"/>
            </a:spcAft>
          </a:pPr>
          <a:r>
            <a:rPr lang="en-US" sz="2900" b="1" kern="1200" dirty="0"/>
            <a:t>City Council Kick-off/Visioning Workshops </a:t>
          </a:r>
        </a:p>
      </dsp:txBody>
      <dsp:txXfrm>
        <a:off x="407499" y="30231"/>
        <a:ext cx="7777489" cy="809642"/>
      </dsp:txXfrm>
    </dsp:sp>
    <dsp:sp modelId="{078637A8-1CA0-7145-A159-7E4D4430639E}">
      <dsp:nvSpPr>
        <dsp:cNvPr id="0" name=""/>
        <dsp:cNvSpPr/>
      </dsp:nvSpPr>
      <dsp:spPr>
        <a:xfrm>
          <a:off x="8326675" y="99051"/>
          <a:ext cx="3464849" cy="67200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7145" rIns="0" bIns="17145" numCol="1" spcCol="1270" anchor="ctr" anchorCtr="0">
          <a:noAutofit/>
        </a:bodyPr>
        <a:lstStyle/>
        <a:p>
          <a:pPr lvl="0" algn="l" defTabSz="1200150">
            <a:lnSpc>
              <a:spcPct val="90000"/>
            </a:lnSpc>
            <a:spcBef>
              <a:spcPct val="0"/>
            </a:spcBef>
            <a:spcAft>
              <a:spcPct val="35000"/>
            </a:spcAft>
          </a:pPr>
          <a:r>
            <a:rPr lang="en-US" sz="2700" kern="1200" dirty="0" smtClean="0"/>
            <a:t>May/June </a:t>
          </a:r>
          <a:r>
            <a:rPr lang="en-US" sz="2700" kern="1200" dirty="0"/>
            <a:t>2019</a:t>
          </a:r>
        </a:p>
      </dsp:txBody>
      <dsp:txXfrm>
        <a:off x="8662677" y="99051"/>
        <a:ext cx="2792846" cy="672003"/>
      </dsp:txXfrm>
    </dsp:sp>
    <dsp:sp modelId="{807688E2-6A21-414D-8547-761E5716C67F}">
      <dsp:nvSpPr>
        <dsp:cNvPr id="0" name=""/>
        <dsp:cNvSpPr/>
      </dsp:nvSpPr>
      <dsp:spPr>
        <a:xfrm>
          <a:off x="2678" y="953224"/>
          <a:ext cx="8636843" cy="80964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415" rIns="0" bIns="18415" numCol="1" spcCol="1270" anchor="ctr" anchorCtr="0">
          <a:noAutofit/>
        </a:bodyPr>
        <a:lstStyle/>
        <a:p>
          <a:pPr lvl="0" algn="l" defTabSz="1289050">
            <a:lnSpc>
              <a:spcPct val="90000"/>
            </a:lnSpc>
            <a:spcBef>
              <a:spcPct val="0"/>
            </a:spcBef>
            <a:spcAft>
              <a:spcPct val="35000"/>
            </a:spcAft>
          </a:pPr>
          <a:r>
            <a:rPr lang="en-US" sz="2900" b="1" kern="1200" dirty="0" smtClean="0"/>
            <a:t>Vision</a:t>
          </a:r>
          <a:r>
            <a:rPr lang="en-US" sz="2900" b="1" kern="1200" baseline="0" dirty="0" smtClean="0"/>
            <a:t> &amp; Opportunities White Paper</a:t>
          </a:r>
          <a:endParaRPr lang="en-US" sz="2900" b="1" kern="1200" dirty="0"/>
        </a:p>
      </dsp:txBody>
      <dsp:txXfrm>
        <a:off x="407499" y="953224"/>
        <a:ext cx="7827201" cy="809642"/>
      </dsp:txXfrm>
    </dsp:sp>
    <dsp:sp modelId="{F08E3F74-A252-C54E-90CD-C39B5CB704CF}">
      <dsp:nvSpPr>
        <dsp:cNvPr id="0" name=""/>
        <dsp:cNvSpPr/>
      </dsp:nvSpPr>
      <dsp:spPr>
        <a:xfrm>
          <a:off x="8376387" y="1022044"/>
          <a:ext cx="3464849" cy="672003"/>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7145" rIns="0" bIns="17145" numCol="1" spcCol="1270" anchor="ctr" anchorCtr="0">
          <a:noAutofit/>
        </a:bodyPr>
        <a:lstStyle/>
        <a:p>
          <a:pPr lvl="0" algn="l" defTabSz="1200150">
            <a:lnSpc>
              <a:spcPct val="90000"/>
            </a:lnSpc>
            <a:spcBef>
              <a:spcPct val="0"/>
            </a:spcBef>
            <a:spcAft>
              <a:spcPct val="35000"/>
            </a:spcAft>
          </a:pPr>
          <a:r>
            <a:rPr lang="en-US" sz="2700" kern="1200" dirty="0" smtClean="0"/>
            <a:t>August </a:t>
          </a:r>
          <a:r>
            <a:rPr lang="en-US" sz="2700" kern="1200" dirty="0"/>
            <a:t>2019</a:t>
          </a:r>
        </a:p>
      </dsp:txBody>
      <dsp:txXfrm>
        <a:off x="8712389" y="1022044"/>
        <a:ext cx="2792846" cy="672003"/>
      </dsp:txXfrm>
    </dsp:sp>
    <dsp:sp modelId="{8A6DB6C5-6E84-3546-A9B7-9C3BE52263D5}">
      <dsp:nvSpPr>
        <dsp:cNvPr id="0" name=""/>
        <dsp:cNvSpPr/>
      </dsp:nvSpPr>
      <dsp:spPr>
        <a:xfrm>
          <a:off x="2678" y="1876217"/>
          <a:ext cx="8587131" cy="809642"/>
        </a:xfrm>
        <a:prstGeom prst="chevron">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6510" rIns="0" bIns="16510" numCol="1" spcCol="1270" anchor="ctr" anchorCtr="0">
          <a:noAutofit/>
        </a:bodyPr>
        <a:lstStyle/>
        <a:p>
          <a:pPr marL="642938" lvl="0" indent="-627063" algn="l" defTabSz="1155700">
            <a:lnSpc>
              <a:spcPct val="90000"/>
            </a:lnSpc>
            <a:spcBef>
              <a:spcPct val="0"/>
            </a:spcBef>
            <a:spcAft>
              <a:spcPts val="400"/>
            </a:spcAft>
            <a:tabLst/>
          </a:pPr>
          <a:r>
            <a:rPr lang="en-US" sz="2600" b="1" kern="1200" dirty="0" smtClean="0"/>
            <a:t>Vision: Overall Update</a:t>
          </a:r>
          <a:br>
            <a:rPr lang="en-US" sz="2600" b="1" kern="1200" dirty="0" smtClean="0"/>
          </a:br>
          <a:r>
            <a:rPr lang="en-US" sz="2400" b="0" kern="1200" dirty="0" smtClean="0"/>
            <a:t>White Paper/City Council</a:t>
          </a:r>
          <a:r>
            <a:rPr lang="en-US" sz="2400" b="0" kern="1200" baseline="0" dirty="0" smtClean="0"/>
            <a:t> Work Session #1</a:t>
          </a:r>
          <a:endParaRPr lang="en-US" sz="2400" b="0" kern="1200" dirty="0"/>
        </a:p>
      </dsp:txBody>
      <dsp:txXfrm>
        <a:off x="407499" y="1876217"/>
        <a:ext cx="7777489" cy="809642"/>
      </dsp:txXfrm>
    </dsp:sp>
    <dsp:sp modelId="{E5B9386A-EBCC-6B4E-9E23-145B1B303619}">
      <dsp:nvSpPr>
        <dsp:cNvPr id="0" name=""/>
        <dsp:cNvSpPr/>
      </dsp:nvSpPr>
      <dsp:spPr>
        <a:xfrm>
          <a:off x="8326675" y="1945036"/>
          <a:ext cx="3464849" cy="672003"/>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7145" rIns="0" bIns="17145" numCol="1" spcCol="1270" anchor="ctr" anchorCtr="0">
          <a:noAutofit/>
        </a:bodyPr>
        <a:lstStyle/>
        <a:p>
          <a:pPr lvl="0" algn="l" defTabSz="1200150">
            <a:lnSpc>
              <a:spcPct val="90000"/>
            </a:lnSpc>
            <a:spcBef>
              <a:spcPct val="0"/>
            </a:spcBef>
            <a:spcAft>
              <a:spcPct val="35000"/>
            </a:spcAft>
          </a:pPr>
          <a:r>
            <a:rPr lang="en-US" sz="2700" kern="1200" dirty="0" smtClean="0"/>
            <a:t>September </a:t>
          </a:r>
          <a:r>
            <a:rPr lang="en-US" sz="2700" kern="1200" dirty="0"/>
            <a:t>2019</a:t>
          </a:r>
        </a:p>
      </dsp:txBody>
      <dsp:txXfrm>
        <a:off x="8662677" y="1945036"/>
        <a:ext cx="2792846" cy="672003"/>
      </dsp:txXfrm>
    </dsp:sp>
    <dsp:sp modelId="{ED27C125-31B3-6546-BC16-B4965C7BD934}">
      <dsp:nvSpPr>
        <dsp:cNvPr id="0" name=""/>
        <dsp:cNvSpPr/>
      </dsp:nvSpPr>
      <dsp:spPr>
        <a:xfrm>
          <a:off x="2678" y="2799209"/>
          <a:ext cx="8587131" cy="809642"/>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6510" rIns="0" bIns="16510" numCol="1" spcCol="1270" anchor="ctr" anchorCtr="0">
          <a:noAutofit/>
        </a:bodyPr>
        <a:lstStyle/>
        <a:p>
          <a:pPr lvl="0" algn="l" defTabSz="1155700">
            <a:lnSpc>
              <a:spcPct val="90000"/>
            </a:lnSpc>
            <a:spcBef>
              <a:spcPct val="0"/>
            </a:spcBef>
            <a:spcAft>
              <a:spcPts val="400"/>
            </a:spcAft>
          </a:pPr>
          <a:r>
            <a:rPr lang="en-US" sz="2600" b="1" kern="1200" dirty="0" smtClean="0"/>
            <a:t>Environmental Justice/Climate Change</a:t>
          </a:r>
          <a:endParaRPr lang="en-US" sz="2600" b="1" kern="1200" baseline="0" dirty="0" smtClean="0"/>
        </a:p>
        <a:p>
          <a:pPr marL="642938" lvl="0" indent="0" algn="l" defTabSz="1155700">
            <a:lnSpc>
              <a:spcPct val="90000"/>
            </a:lnSpc>
            <a:spcBef>
              <a:spcPct val="0"/>
            </a:spcBef>
            <a:spcAft>
              <a:spcPts val="400"/>
            </a:spcAft>
            <a:tabLst/>
          </a:pPr>
          <a:r>
            <a:rPr lang="en-US" sz="2400" b="0" kern="1200" baseline="0" dirty="0" smtClean="0"/>
            <a:t>White Paper/City Council Work Session #2</a:t>
          </a:r>
          <a:endParaRPr lang="en-US" sz="2400" b="0" kern="1200" dirty="0"/>
        </a:p>
      </dsp:txBody>
      <dsp:txXfrm>
        <a:off x="407499" y="2799209"/>
        <a:ext cx="7777489" cy="809642"/>
      </dsp:txXfrm>
    </dsp:sp>
    <dsp:sp modelId="{D654CEA4-7700-944A-8444-948F213F3601}">
      <dsp:nvSpPr>
        <dsp:cNvPr id="0" name=""/>
        <dsp:cNvSpPr/>
      </dsp:nvSpPr>
      <dsp:spPr>
        <a:xfrm>
          <a:off x="8326675" y="2868029"/>
          <a:ext cx="3464849" cy="672003"/>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7145" rIns="0" bIns="17145" numCol="1" spcCol="1270" anchor="ctr" anchorCtr="0">
          <a:noAutofit/>
        </a:bodyPr>
        <a:lstStyle/>
        <a:p>
          <a:pPr lvl="0" algn="l" defTabSz="1200150">
            <a:lnSpc>
              <a:spcPct val="90000"/>
            </a:lnSpc>
            <a:spcBef>
              <a:spcPct val="0"/>
            </a:spcBef>
            <a:spcAft>
              <a:spcPct val="35000"/>
            </a:spcAft>
          </a:pPr>
          <a:r>
            <a:rPr lang="en-US" sz="2700" kern="1200" dirty="0" smtClean="0"/>
            <a:t>October </a:t>
          </a:r>
          <a:r>
            <a:rPr lang="en-US" sz="2700" kern="1200" dirty="0"/>
            <a:t>2019</a:t>
          </a:r>
        </a:p>
      </dsp:txBody>
      <dsp:txXfrm>
        <a:off x="8662677" y="2868029"/>
        <a:ext cx="2792846" cy="672003"/>
      </dsp:txXfrm>
    </dsp:sp>
    <dsp:sp modelId="{732C15B5-0BC7-E44F-B7BC-D3B3DAE8BFF1}">
      <dsp:nvSpPr>
        <dsp:cNvPr id="0" name=""/>
        <dsp:cNvSpPr/>
      </dsp:nvSpPr>
      <dsp:spPr>
        <a:xfrm>
          <a:off x="2678" y="3722202"/>
          <a:ext cx="8587131" cy="809642"/>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6510" rIns="0" bIns="16510" numCol="1" spcCol="1270" anchor="ctr" anchorCtr="0">
          <a:noAutofit/>
        </a:bodyPr>
        <a:lstStyle/>
        <a:p>
          <a:pPr lvl="0" algn="l" defTabSz="1155700">
            <a:lnSpc>
              <a:spcPct val="90000"/>
            </a:lnSpc>
            <a:spcBef>
              <a:spcPct val="0"/>
            </a:spcBef>
            <a:spcAft>
              <a:spcPts val="400"/>
            </a:spcAft>
          </a:pPr>
          <a:r>
            <a:rPr lang="en-US" sz="2600" b="1" kern="1200" dirty="0" smtClean="0"/>
            <a:t>Mobility </a:t>
          </a:r>
        </a:p>
        <a:p>
          <a:pPr marL="642938" lvl="0" indent="0" algn="l" defTabSz="1155700">
            <a:lnSpc>
              <a:spcPct val="90000"/>
            </a:lnSpc>
            <a:spcBef>
              <a:spcPct val="0"/>
            </a:spcBef>
            <a:spcAft>
              <a:spcPts val="400"/>
            </a:spcAft>
            <a:tabLst/>
          </a:pPr>
          <a:r>
            <a:rPr lang="en-US" sz="2400" b="0" kern="1200" dirty="0" smtClean="0"/>
            <a:t>White Paper/City Council Work Session #3</a:t>
          </a:r>
          <a:endParaRPr lang="en-US" sz="2400" b="0" kern="1200" dirty="0"/>
        </a:p>
      </dsp:txBody>
      <dsp:txXfrm>
        <a:off x="407499" y="3722202"/>
        <a:ext cx="7777489" cy="809642"/>
      </dsp:txXfrm>
    </dsp:sp>
    <dsp:sp modelId="{1B3CC761-5992-BD4B-9290-B5FB13C4E6ED}">
      <dsp:nvSpPr>
        <dsp:cNvPr id="0" name=""/>
        <dsp:cNvSpPr/>
      </dsp:nvSpPr>
      <dsp:spPr>
        <a:xfrm>
          <a:off x="8326675" y="3791022"/>
          <a:ext cx="3464849" cy="672003"/>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7145" rIns="0" bIns="17145" numCol="1" spcCol="1270" anchor="ctr" anchorCtr="0">
          <a:noAutofit/>
        </a:bodyPr>
        <a:lstStyle/>
        <a:p>
          <a:pPr lvl="0" algn="l" defTabSz="1200150">
            <a:lnSpc>
              <a:spcPct val="90000"/>
            </a:lnSpc>
            <a:spcBef>
              <a:spcPct val="0"/>
            </a:spcBef>
            <a:spcAft>
              <a:spcPct val="35000"/>
            </a:spcAft>
          </a:pPr>
          <a:r>
            <a:rPr lang="en-US" sz="2700" kern="1200" dirty="0" smtClean="0"/>
            <a:t>January 2020</a:t>
          </a:r>
          <a:endParaRPr lang="en-US" sz="2700" kern="1200" dirty="0"/>
        </a:p>
      </dsp:txBody>
      <dsp:txXfrm>
        <a:off x="8662677" y="3791022"/>
        <a:ext cx="2792846" cy="672003"/>
      </dsp:txXfrm>
    </dsp:sp>
    <dsp:sp modelId="{F3CA8235-020D-8442-A56A-1CD35ABF8813}">
      <dsp:nvSpPr>
        <dsp:cNvPr id="0" name=""/>
        <dsp:cNvSpPr/>
      </dsp:nvSpPr>
      <dsp:spPr>
        <a:xfrm>
          <a:off x="2678" y="4645195"/>
          <a:ext cx="8587131" cy="809642"/>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415" rIns="0" bIns="18415" numCol="1" spcCol="1270" anchor="ctr" anchorCtr="0">
          <a:noAutofit/>
        </a:bodyPr>
        <a:lstStyle/>
        <a:p>
          <a:pPr lvl="0" algn="l" defTabSz="1289050">
            <a:lnSpc>
              <a:spcPct val="90000"/>
            </a:lnSpc>
            <a:spcBef>
              <a:spcPct val="0"/>
            </a:spcBef>
            <a:spcAft>
              <a:spcPct val="35000"/>
            </a:spcAft>
          </a:pPr>
          <a:r>
            <a:rPr lang="en-US" sz="2900" b="1" kern="1200" dirty="0"/>
            <a:t>Admin. Draft General Plan</a:t>
          </a:r>
        </a:p>
      </dsp:txBody>
      <dsp:txXfrm>
        <a:off x="407499" y="4645195"/>
        <a:ext cx="7777489" cy="809642"/>
      </dsp:txXfrm>
    </dsp:sp>
    <dsp:sp modelId="{FCBDA5C3-EC23-2D49-880C-6242EAFC417E}">
      <dsp:nvSpPr>
        <dsp:cNvPr id="0" name=""/>
        <dsp:cNvSpPr/>
      </dsp:nvSpPr>
      <dsp:spPr>
        <a:xfrm>
          <a:off x="8326675" y="4714014"/>
          <a:ext cx="3464849" cy="672003"/>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6510" rIns="0" bIns="16510" numCol="1" spcCol="1270" anchor="ctr" anchorCtr="0">
          <a:noAutofit/>
        </a:bodyPr>
        <a:lstStyle/>
        <a:p>
          <a:pPr lvl="0" algn="l" defTabSz="1155700">
            <a:lnSpc>
              <a:spcPct val="90000"/>
            </a:lnSpc>
            <a:spcBef>
              <a:spcPct val="0"/>
            </a:spcBef>
            <a:spcAft>
              <a:spcPct val="35000"/>
            </a:spcAft>
          </a:pPr>
          <a:r>
            <a:rPr lang="en-US" sz="2600" kern="1200" dirty="0" smtClean="0"/>
            <a:t>March/April </a:t>
          </a:r>
          <a:r>
            <a:rPr lang="en-US" sz="2600" kern="1200" dirty="0"/>
            <a:t>2020</a:t>
          </a:r>
        </a:p>
      </dsp:txBody>
      <dsp:txXfrm>
        <a:off x="8662677" y="4714014"/>
        <a:ext cx="2792846" cy="672003"/>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35" tIns="45718" rIns="91435" bIns="45718" rtlCol="0"/>
          <a:lstStyle>
            <a:lvl1pPr algn="r">
              <a:defRPr sz="1200"/>
            </a:lvl1pPr>
          </a:lstStyle>
          <a:p>
            <a:fld id="{D63D5444-F62C-42C3-A75A-D9DBA807730F}" type="datetimeFigureOut">
              <a:rPr lang="en-US" smtClean="0"/>
              <a:t>1/14/20</a:t>
            </a:fld>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84A4F617-7A30-41D4-AB86-5D833C98E18B}" type="slidenum">
              <a:rPr lang="en-US" smtClean="0"/>
              <a:t>‹#›</a:t>
            </a:fld>
            <a:endParaRPr lang="en-US"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35" tIns="45718" rIns="91435" bIns="45718" rtlCol="0"/>
          <a:lstStyle>
            <a:lvl1pPr algn="r">
              <a:defRPr sz="1200"/>
            </a:lvl1pPr>
          </a:lstStyle>
          <a:p>
            <a:fld id="{12CAA1FA-7B6A-47D2-8D61-F225D71B51FF}" type="datetimeFigureOut">
              <a:rPr lang="en-US" smtClean="0"/>
              <a:t>1/14/20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1"/>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1B9A179D-2D27-49E2-B022-8EDDA2EFE682}" type="slidenum">
              <a:rPr lang="en-US" smtClean="0"/>
              <a:t>‹#›</a:t>
            </a:fld>
            <a:endParaRPr lang="en-US"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dirty="0"/>
          </a:p>
        </p:txBody>
      </p:sp>
    </p:spTree>
    <p:extLst>
      <p:ext uri="{BB962C8B-B14F-4D97-AF65-F5344CB8AC3E}">
        <p14:creationId xmlns:p14="http://schemas.microsoft.com/office/powerpoint/2010/main" val="155177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dirty="0"/>
          </a:p>
        </p:txBody>
      </p:sp>
    </p:spTree>
    <p:extLst>
      <p:ext uri="{BB962C8B-B14F-4D97-AF65-F5344CB8AC3E}">
        <p14:creationId xmlns:p14="http://schemas.microsoft.com/office/powerpoint/2010/main" val="5291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dirty="0"/>
          </a:p>
        </p:txBody>
      </p:sp>
    </p:spTree>
    <p:extLst>
      <p:ext uri="{BB962C8B-B14F-4D97-AF65-F5344CB8AC3E}">
        <p14:creationId xmlns:p14="http://schemas.microsoft.com/office/powerpoint/2010/main" val="14730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12</a:t>
            </a:fld>
            <a:endParaRPr lang="en-US" dirty="0"/>
          </a:p>
        </p:txBody>
      </p:sp>
    </p:spTree>
    <p:extLst>
      <p:ext uri="{BB962C8B-B14F-4D97-AF65-F5344CB8AC3E}">
        <p14:creationId xmlns:p14="http://schemas.microsoft.com/office/powerpoint/2010/main" val="178820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16</a:t>
            </a:fld>
            <a:endParaRPr lang="en-US" dirty="0"/>
          </a:p>
        </p:txBody>
      </p:sp>
    </p:spTree>
    <p:extLst>
      <p:ext uri="{BB962C8B-B14F-4D97-AF65-F5344CB8AC3E}">
        <p14:creationId xmlns:p14="http://schemas.microsoft.com/office/powerpoint/2010/main" val="46665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dirty="0"/>
          </a:p>
        </p:txBody>
      </p:sp>
    </p:spTree>
    <p:extLst>
      <p:ext uri="{BB962C8B-B14F-4D97-AF65-F5344CB8AC3E}">
        <p14:creationId xmlns:p14="http://schemas.microsoft.com/office/powerpoint/2010/main" val="169659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dirty="0"/>
          </a:p>
        </p:txBody>
      </p:sp>
    </p:spTree>
    <p:extLst>
      <p:ext uri="{BB962C8B-B14F-4D97-AF65-F5344CB8AC3E}">
        <p14:creationId xmlns:p14="http://schemas.microsoft.com/office/powerpoint/2010/main" val="170509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dirty="0"/>
          </a:p>
        </p:txBody>
      </p:sp>
    </p:spTree>
    <p:extLst>
      <p:ext uri="{BB962C8B-B14F-4D97-AF65-F5344CB8AC3E}">
        <p14:creationId xmlns:p14="http://schemas.microsoft.com/office/powerpoint/2010/main" val="89674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dirty="0"/>
          </a:p>
        </p:txBody>
      </p:sp>
    </p:spTree>
    <p:extLst>
      <p:ext uri="{BB962C8B-B14F-4D97-AF65-F5344CB8AC3E}">
        <p14:creationId xmlns:p14="http://schemas.microsoft.com/office/powerpoint/2010/main" val="136269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userDrawn="1"/>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dirty="0"/>
          </a:p>
        </p:txBody>
      </p:sp>
      <p:sp>
        <p:nvSpPr>
          <p:cNvPr id="2" name="Title 1"/>
          <p:cNvSpPr>
            <a:spLocks noGrp="1"/>
          </p:cNvSpPr>
          <p:nvPr>
            <p:ph type="ctrTitle"/>
          </p:nvPr>
        </p:nvSpPr>
        <p:spPr>
          <a:xfrm>
            <a:off x="1295400" y="1873584"/>
            <a:ext cx="6400800" cy="2560320"/>
          </a:xfrm>
          <a:noFill/>
        </p:spPr>
        <p:txBody>
          <a:bodyPr anchor="b">
            <a:normAutofit/>
          </a:bodyPr>
          <a:lstStyle>
            <a:lvl1pPr algn="l">
              <a:defRPr sz="4000">
                <a:solidFill>
                  <a:srgbClr val="3B7935"/>
                </a:solidFill>
              </a:defRPr>
            </a:lvl1pPr>
          </a:lstStyle>
          <a:p>
            <a:r>
              <a:rPr lang="en-US" dirty="0"/>
              <a:t>Click to edit Master title style</a:t>
            </a:r>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7"/>
          <p:cNvSpPr>
            <a:spLocks/>
          </p:cNvSpPr>
          <p:nvPr userDrawn="1"/>
        </p:nvSpPr>
        <p:spPr bwMode="auto">
          <a:xfrm>
            <a:off x="7773817"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lumMod val="40000"/>
              <a:lumOff val="60000"/>
            </a:schemeClr>
          </a:solidFill>
          <a:ln>
            <a:noFill/>
          </a:ln>
          <a:effectLst>
            <a:innerShdw blurRad="177800" dist="50800" dir="10800000">
              <a:srgbClr val="287CA0">
                <a:alpha val="50000"/>
              </a:srgbClr>
            </a:innerShdw>
          </a:effectLst>
        </p:spPr>
        <p:txBody>
          <a:bodyPr vert="horz" wrap="square" lIns="91440" tIns="45720" rIns="91440" bIns="45720" numCol="1" anchor="t" anchorCtr="0" compatLnSpc="1">
            <a:prstTxWarp prst="textNoShape">
              <a:avLst/>
            </a:prstTxWarp>
          </a:bodyPr>
          <a:lstStyle/>
          <a:p>
            <a:pPr lvl="0"/>
            <a:endParaRPr lang="en-US" sz="1800" dirty="0">
              <a:solidFill>
                <a:schemeClr val="accent1">
                  <a:lumMod val="20000"/>
                  <a:lumOff val="80000"/>
                </a:schemeClr>
              </a:solidFill>
            </a:endParaRPr>
          </a:p>
        </p:txBody>
      </p:sp>
      <p:sp>
        <p:nvSpPr>
          <p:cNvPr id="10" name="Freeform 7"/>
          <p:cNvSpPr>
            <a:spLocks/>
          </p:cNvSpPr>
          <p:nvPr userDrawn="1"/>
        </p:nvSpPr>
        <p:spPr bwMode="auto">
          <a:xfrm>
            <a:off x="8111412" y="1926"/>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2">
              <a:lumMod val="75000"/>
            </a:schemeClr>
          </a:solidFill>
          <a:ln>
            <a:noFill/>
          </a:ln>
          <a:effectLst>
            <a:innerShdw blurRad="177800" dist="50800" dir="10800000">
              <a:srgbClr val="7CC144">
                <a:alpha val="50000"/>
              </a:srgbClr>
            </a:innerShdw>
          </a:effectLst>
        </p:spPr>
        <p:txBody>
          <a:bodyPr vert="horz" wrap="square" lIns="91440" tIns="45720" rIns="91440" bIns="45720" numCol="1" anchor="t" anchorCtr="0" compatLnSpc="1">
            <a:prstTxWarp prst="textNoShape">
              <a:avLst/>
            </a:prstTxWarp>
          </a:bodyPr>
          <a:lstStyle/>
          <a:p>
            <a:pPr lvl="0"/>
            <a:endParaRPr lang="en-US" sz="1800" dirty="0">
              <a:solidFill>
                <a:schemeClr val="accent2">
                  <a:lumMod val="60000"/>
                  <a:lumOff val="40000"/>
                </a:schemeClr>
              </a:solidFill>
            </a:endParaRP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
        <p:nvSpPr>
          <p:cNvPr id="8" name="Rectangle 7"/>
          <p:cNvSpPr/>
          <p:nvPr userDrawn="1"/>
        </p:nvSpPr>
        <p:spPr>
          <a:xfrm>
            <a:off x="8217408" y="0"/>
            <a:ext cx="3974592" cy="1234440"/>
          </a:xfrm>
          <a:prstGeom prst="rect">
            <a:avLst/>
          </a:prstGeom>
          <a:gradFill flip="none" rotWithShape="1">
            <a:gsLst>
              <a:gs pos="0">
                <a:schemeClr val="bg2">
                  <a:lumMod val="50000"/>
                </a:schemeClr>
              </a:gs>
              <a:gs pos="50000">
                <a:schemeClr val="bg2">
                  <a:lumMod val="90000"/>
                </a:schemeClr>
              </a:gs>
              <a:gs pos="100000">
                <a:schemeClr val="bg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5189" y="137735"/>
            <a:ext cx="1717278" cy="1088238"/>
          </a:xfrm>
          <a:prstGeom prst="rect">
            <a:avLst/>
          </a:prstGeom>
        </p:spPr>
      </p:pic>
      <p:sp>
        <p:nvSpPr>
          <p:cNvPr id="10" name="Title Placeholder 1"/>
          <p:cNvSpPr>
            <a:spLocks noGrp="1"/>
          </p:cNvSpPr>
          <p:nvPr>
            <p:ph type="title"/>
          </p:nvPr>
        </p:nvSpPr>
        <p:spPr>
          <a:xfrm>
            <a:off x="0" y="-2375"/>
            <a:ext cx="8935656" cy="1234440"/>
          </a:xfrm>
          <a:prstGeom prst="homePlate">
            <a:avLst/>
          </a:prstGeom>
          <a:solidFill>
            <a:schemeClr val="accent3">
              <a:lumMod val="75000"/>
            </a:schemeClr>
          </a:solidFill>
        </p:spPr>
        <p:txBody>
          <a:bodyPr vert="horz" lIns="91440" tIns="45720" rIns="91440" bIns="45720" rtlCol="0" anchor="ctr">
            <a:normAutofit/>
          </a:bodyPr>
          <a:lstStyle>
            <a:lvl1pPr marL="127000" indent="0">
              <a:tabLst/>
              <a:defRPr/>
            </a:lvl1pPr>
          </a:lstStyle>
          <a:p>
            <a:r>
              <a:rPr lang="en-US" dirty="0"/>
              <a:t>CLICK TO EDIT MASTER TITLE STYLE</a:t>
            </a:r>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rgbClr val="D3E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rgbClr val="2C3A8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
        <p:nvSpPr>
          <p:cNvPr id="10" name="Rectangle 9"/>
          <p:cNvSpPr/>
          <p:nvPr/>
        </p:nvSpPr>
        <p:spPr>
          <a:xfrm>
            <a:off x="6324599" y="5257800"/>
            <a:ext cx="4572000" cy="914400"/>
          </a:xfrm>
          <a:prstGeom prst="rect">
            <a:avLst/>
          </a:prstGeom>
          <a:solidFill>
            <a:srgbClr val="D3E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95400" y="5257800"/>
            <a:ext cx="4572000" cy="54865"/>
          </a:xfrm>
          <a:prstGeom prst="rect">
            <a:avLst/>
          </a:prstGeom>
          <a:solidFill>
            <a:srgbClr val="287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6324599" y="5257800"/>
            <a:ext cx="4572000" cy="54865"/>
          </a:xfrm>
          <a:prstGeom prst="rect">
            <a:avLst/>
          </a:prstGeom>
          <a:solidFill>
            <a:srgbClr val="287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rgbClr val="2C3A8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Rectangle 13"/>
          <p:cNvSpPr/>
          <p:nvPr userDrawn="1"/>
        </p:nvSpPr>
        <p:spPr>
          <a:xfrm>
            <a:off x="8217408" y="0"/>
            <a:ext cx="3974592" cy="1234440"/>
          </a:xfrm>
          <a:prstGeom prst="rect">
            <a:avLst/>
          </a:prstGeom>
          <a:gradFill flip="none" rotWithShape="1">
            <a:gsLst>
              <a:gs pos="0">
                <a:schemeClr val="bg2">
                  <a:lumMod val="50000"/>
                </a:schemeClr>
              </a:gs>
              <a:gs pos="50000">
                <a:schemeClr val="bg2">
                  <a:lumMod val="90000"/>
                </a:schemeClr>
              </a:gs>
              <a:gs pos="100000">
                <a:schemeClr val="bg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5189" y="137735"/>
            <a:ext cx="1717278" cy="1088238"/>
          </a:xfrm>
          <a:prstGeom prst="rect">
            <a:avLst/>
          </a:prstGeom>
        </p:spPr>
      </p:pic>
      <p:sp>
        <p:nvSpPr>
          <p:cNvPr id="16" name="Title Placeholder 1"/>
          <p:cNvSpPr>
            <a:spLocks noGrp="1"/>
          </p:cNvSpPr>
          <p:nvPr>
            <p:ph type="title"/>
          </p:nvPr>
        </p:nvSpPr>
        <p:spPr>
          <a:xfrm>
            <a:off x="0" y="-2375"/>
            <a:ext cx="8935656" cy="1234440"/>
          </a:xfrm>
          <a:prstGeom prst="homePlate">
            <a:avLst/>
          </a:prstGeom>
          <a:solidFill>
            <a:schemeClr val="accent3">
              <a:lumMod val="75000"/>
            </a:schemeClr>
          </a:solidFill>
        </p:spPr>
        <p:txBody>
          <a:bodyPr vert="horz" lIns="91440" tIns="45720" rIns="91440" bIns="45720" rtlCol="0" anchor="ctr">
            <a:normAutofit/>
          </a:bodyPr>
          <a:lstStyle>
            <a:lvl1pPr marL="127000" indent="0">
              <a:tabLst/>
              <a:defRPr/>
            </a:lvl1pPr>
          </a:lstStyle>
          <a:p>
            <a:r>
              <a:rPr lang="en-US" dirty="0"/>
              <a:t>CLICK TO EDIT MASTER TITLE STYLE</a:t>
            </a:r>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
        <p:nvSpPr>
          <p:cNvPr id="7" name="Rectangle 6"/>
          <p:cNvSpPr/>
          <p:nvPr userDrawn="1"/>
        </p:nvSpPr>
        <p:spPr>
          <a:xfrm>
            <a:off x="8217408" y="0"/>
            <a:ext cx="3974592" cy="1234440"/>
          </a:xfrm>
          <a:prstGeom prst="rect">
            <a:avLst/>
          </a:prstGeom>
          <a:gradFill flip="none" rotWithShape="1">
            <a:gsLst>
              <a:gs pos="0">
                <a:schemeClr val="bg2">
                  <a:lumMod val="50000"/>
                </a:schemeClr>
              </a:gs>
              <a:gs pos="50000">
                <a:schemeClr val="bg2">
                  <a:lumMod val="90000"/>
                </a:schemeClr>
              </a:gs>
              <a:gs pos="100000">
                <a:schemeClr val="bg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5189" y="137735"/>
            <a:ext cx="1717278" cy="1088238"/>
          </a:xfrm>
          <a:prstGeom prst="rect">
            <a:avLst/>
          </a:prstGeom>
        </p:spPr>
      </p:pic>
      <p:sp>
        <p:nvSpPr>
          <p:cNvPr id="9" name="Title Placeholder 1"/>
          <p:cNvSpPr>
            <a:spLocks noGrp="1"/>
          </p:cNvSpPr>
          <p:nvPr>
            <p:ph type="title"/>
          </p:nvPr>
        </p:nvSpPr>
        <p:spPr>
          <a:xfrm>
            <a:off x="0" y="-2375"/>
            <a:ext cx="8935656" cy="1234440"/>
          </a:xfrm>
          <a:prstGeom prst="homePlate">
            <a:avLst/>
          </a:prstGeom>
          <a:solidFill>
            <a:schemeClr val="accent3">
              <a:lumMod val="75000"/>
            </a:schemeClr>
          </a:solidFill>
        </p:spPr>
        <p:txBody>
          <a:bodyPr vert="horz" lIns="91440" tIns="45720" rIns="91440" bIns="45720" rtlCol="0" anchor="ctr">
            <a:normAutofit/>
          </a:bodyPr>
          <a:lstStyle>
            <a:lvl1pPr marL="127000" indent="0">
              <a:tabLst/>
              <a:defRPr/>
            </a:lvl1pPr>
          </a:lstStyle>
          <a:p>
            <a:r>
              <a:rPr lang="en-US" dirty="0"/>
              <a:t>CLICK TO EDIT MASTER TITLE STYLE</a:t>
            </a:r>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251613" y="3387909"/>
            <a:ext cx="6858000" cy="82183"/>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9813442" y="269105"/>
            <a:ext cx="2320683" cy="6380213"/>
          </a:xfrm>
          <a:prstGeom prst="homePlate">
            <a:avLst>
              <a:gd name="adj" fmla="val 53349"/>
            </a:avLst>
          </a:prstGeom>
        </p:spPr>
        <p:txBody>
          <a:bodyPr vert="eaVert"/>
          <a:lstStyle>
            <a:lvl1pPr>
              <a:defRPr>
                <a:solidFill>
                  <a:schemeClr val="accent1">
                    <a:lumMod val="40000"/>
                    <a:lumOff val="6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1/14/20</a:t>
            </a:fld>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
        <p:nvSpPr>
          <p:cNvPr id="9"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r>
              <a:rPr lang="en-US" dirty="0"/>
              <a:t>Lake Forest General Plan Update 2040 | De Novo Planning Group Proposal Presentation</a:t>
            </a:r>
          </a:p>
        </p:txBody>
      </p:sp>
      <p:sp>
        <p:nvSpPr>
          <p:cNvPr id="14" name="Rectangle 13"/>
          <p:cNvSpPr/>
          <p:nvPr userDrawn="1"/>
        </p:nvSpPr>
        <p:spPr>
          <a:xfrm>
            <a:off x="8217408" y="0"/>
            <a:ext cx="3974592" cy="1234440"/>
          </a:xfrm>
          <a:prstGeom prst="rect">
            <a:avLst/>
          </a:prstGeom>
          <a:gradFill flip="none" rotWithShape="1">
            <a:gsLst>
              <a:gs pos="0">
                <a:schemeClr val="bg2">
                  <a:lumMod val="50000"/>
                </a:schemeClr>
              </a:gs>
              <a:gs pos="50000">
                <a:schemeClr val="bg2">
                  <a:lumMod val="90000"/>
                </a:schemeClr>
              </a:gs>
              <a:gs pos="100000">
                <a:schemeClr val="bg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5189" y="137735"/>
            <a:ext cx="1717278" cy="1088238"/>
          </a:xfrm>
          <a:prstGeom prst="rect">
            <a:avLst/>
          </a:prstGeom>
        </p:spPr>
      </p:pic>
      <p:sp>
        <p:nvSpPr>
          <p:cNvPr id="16" name="Title Placeholder 1"/>
          <p:cNvSpPr>
            <a:spLocks noGrp="1"/>
          </p:cNvSpPr>
          <p:nvPr>
            <p:ph type="title"/>
          </p:nvPr>
        </p:nvSpPr>
        <p:spPr>
          <a:xfrm>
            <a:off x="0" y="-2375"/>
            <a:ext cx="8935656" cy="1234440"/>
          </a:xfrm>
          <a:prstGeom prst="homePlate">
            <a:avLst/>
          </a:prstGeom>
          <a:solidFill>
            <a:schemeClr val="accent3">
              <a:lumMod val="75000"/>
            </a:schemeClr>
          </a:solidFill>
        </p:spPr>
        <p:txBody>
          <a:bodyPr vert="horz" lIns="91440" tIns="45720" rIns="91440" bIns="45720" rtlCol="0" anchor="ctr">
            <a:normAutofit/>
          </a:bodyPr>
          <a:lstStyle>
            <a:lvl1pPr marL="182563" indent="0">
              <a:tabLst/>
              <a:defRPr/>
            </a:lvl1pPr>
          </a:lstStyle>
          <a:p>
            <a:r>
              <a:rPr lang="en-US" dirty="0"/>
              <a:t>CLICK TO EDIT MASTER TITLE STYLE</a:t>
            </a:r>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ctrTitle"/>
          </p:nvPr>
        </p:nvSpPr>
        <p:spPr>
          <a:xfrm>
            <a:off x="1295401" y="1873584"/>
            <a:ext cx="5120640" cy="2560320"/>
          </a:xfrm>
          <a:prstGeom prst="rect">
            <a:avLst/>
          </a:prstGeom>
        </p:spPr>
        <p:txBody>
          <a:bodyPr anchor="b">
            <a:normAutofit/>
          </a:bodyPr>
          <a:lstStyle>
            <a:lvl1pPr algn="l">
              <a:defRPr sz="4000">
                <a:solidFill>
                  <a:srgbClr val="D3E385"/>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
        <p:nvSpPr>
          <p:cNvPr id="13" name="Freeform 7"/>
          <p:cNvSpPr>
            <a:spLocks/>
          </p:cNvSpPr>
          <p:nvPr userDrawn="1"/>
        </p:nvSpPr>
        <p:spPr bwMode="auto">
          <a:xfrm>
            <a:off x="64774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7DB8E4"/>
          </a:solidFill>
          <a:ln>
            <a:noFill/>
          </a:ln>
          <a:effectLst>
            <a:innerShdw blurRad="177800" dist="50800" dir="10800000">
              <a:srgbClr val="287CA0">
                <a:alpha val="50000"/>
              </a:srgb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1" name="Freeform 7"/>
          <p:cNvSpPr>
            <a:spLocks/>
          </p:cNvSpPr>
          <p:nvPr userDrawn="1"/>
        </p:nvSpPr>
        <p:spPr bwMode="auto">
          <a:xfrm>
            <a:off x="6815048" y="1926"/>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D3E385"/>
          </a:solidFill>
          <a:ln>
            <a:noFill/>
          </a:ln>
          <a:effectLst>
            <a:innerShdw blurRad="177800" dist="50800" dir="10800000">
              <a:srgbClr val="7CC144">
                <a:alpha val="50000"/>
              </a:srgbClr>
            </a:innerShdw>
          </a:effectLst>
        </p:spPr>
        <p:txBody>
          <a:bodyPr vert="horz" wrap="square" lIns="91440" tIns="45720" rIns="91440" bIns="45720" numCol="1" anchor="t" anchorCtr="0" compatLnSpc="1">
            <a:prstTxWarp prst="textNoShape">
              <a:avLst/>
            </a:prstTxWarp>
          </a:bodyPr>
          <a:lstStyle/>
          <a:p>
            <a:pPr lvl="0"/>
            <a:endParaRPr lang="en-US" sz="1800" dirty="0"/>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title"/>
          </p:nvPr>
        </p:nvSpPr>
        <p:spPr>
          <a:xfrm>
            <a:off x="1295398" y="2914650"/>
            <a:ext cx="8046720" cy="1557338"/>
          </a:xfrm>
          <a:prstGeom prst="rect">
            <a:avLst/>
          </a:prstGeom>
        </p:spPr>
        <p:txBody>
          <a:bodyPr anchor="b">
            <a:normAutofit/>
          </a:bodyPr>
          <a:lstStyle>
            <a:lvl1pPr>
              <a:defRPr sz="3200">
                <a:solidFill>
                  <a:srgbClr val="D3E385"/>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reeform 7"/>
          <p:cNvSpPr>
            <a:spLocks/>
          </p:cNvSpPr>
          <p:nvPr userDrawn="1"/>
        </p:nvSpPr>
        <p:spPr bwMode="auto">
          <a:xfrm>
            <a:off x="895444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7DB8E4"/>
          </a:solidFill>
          <a:ln>
            <a:noFill/>
          </a:ln>
          <a:effectLst>
            <a:innerShdw blurRad="177800" dist="50800" dir="10800000">
              <a:srgbClr val="287CA0">
                <a:alpha val="50000"/>
              </a:srgb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9" name="Freeform 7"/>
          <p:cNvSpPr>
            <a:spLocks/>
          </p:cNvSpPr>
          <p:nvPr userDrawn="1"/>
        </p:nvSpPr>
        <p:spPr bwMode="auto">
          <a:xfrm>
            <a:off x="9292038" y="1926"/>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D3E385"/>
          </a:solidFill>
          <a:ln>
            <a:noFill/>
          </a:ln>
          <a:effectLst>
            <a:innerShdw blurRad="177800" dist="50800" dir="10800000">
              <a:srgbClr val="7CC144">
                <a:alpha val="50000"/>
              </a:srgbClr>
            </a:innerShdw>
          </a:effectLst>
        </p:spPr>
        <p:txBody>
          <a:bodyPr vert="horz" wrap="square" lIns="91440" tIns="45720" rIns="91440" bIns="45720" numCol="1" anchor="t" anchorCtr="0" compatLnSpc="1">
            <a:prstTxWarp prst="textNoShape">
              <a:avLst/>
            </a:prstTxWarp>
          </a:bodyPr>
          <a:lstStyle/>
          <a:p>
            <a:pPr lvl="0"/>
            <a:endParaRPr lang="en-US" sz="1800" dirty="0"/>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A3335-6331-4872-A8B7-ECD55539F4D0}" type="datetimeFigureOut">
              <a:rPr lang="en-US" smtClean="0"/>
              <a:t>1/14/20</a:t>
            </a:fld>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
        <p:nvSpPr>
          <p:cNvPr id="9"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r>
              <a:rPr lang="en-US" dirty="0"/>
              <a:t>Lake Forest General Plan Update 2040 | De Novo Planning Group Proposal Presentation</a:t>
            </a:r>
          </a:p>
        </p:txBody>
      </p:sp>
      <p:sp>
        <p:nvSpPr>
          <p:cNvPr id="11" name="Rectangle 10"/>
          <p:cNvSpPr/>
          <p:nvPr userDrawn="1"/>
        </p:nvSpPr>
        <p:spPr>
          <a:xfrm>
            <a:off x="8217408" y="0"/>
            <a:ext cx="3974592" cy="1234440"/>
          </a:xfrm>
          <a:prstGeom prst="rect">
            <a:avLst/>
          </a:prstGeom>
          <a:gradFill flip="none" rotWithShape="1">
            <a:gsLst>
              <a:gs pos="0">
                <a:schemeClr val="bg2">
                  <a:lumMod val="50000"/>
                </a:schemeClr>
              </a:gs>
              <a:gs pos="50000">
                <a:schemeClr val="bg2">
                  <a:lumMod val="90000"/>
                </a:schemeClr>
              </a:gs>
              <a:gs pos="100000">
                <a:schemeClr val="bg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5189" y="137735"/>
            <a:ext cx="1717278" cy="1088238"/>
          </a:xfrm>
          <a:prstGeom prst="rect">
            <a:avLst/>
          </a:prstGeom>
        </p:spPr>
      </p:pic>
      <p:sp>
        <p:nvSpPr>
          <p:cNvPr id="13" name="Title Placeholder 1"/>
          <p:cNvSpPr>
            <a:spLocks noGrp="1"/>
          </p:cNvSpPr>
          <p:nvPr>
            <p:ph type="title"/>
          </p:nvPr>
        </p:nvSpPr>
        <p:spPr>
          <a:xfrm>
            <a:off x="0" y="-2375"/>
            <a:ext cx="8935656" cy="1234440"/>
          </a:xfrm>
          <a:prstGeom prst="homePlate">
            <a:avLst/>
          </a:prstGeom>
          <a:solidFill>
            <a:schemeClr val="accent3">
              <a:lumMod val="75000"/>
            </a:schemeClr>
          </a:solidFill>
        </p:spPr>
        <p:txBody>
          <a:bodyPr vert="horz" lIns="91440" tIns="45720" rIns="91440" bIns="45720" rtlCol="0" anchor="ctr">
            <a:normAutofit/>
          </a:bodyPr>
          <a:lstStyle>
            <a:lvl1pPr marL="127000" indent="0">
              <a:tabLst/>
              <a:defRPr/>
            </a:lvl1pPr>
          </a:lstStyle>
          <a:p>
            <a:r>
              <a:rPr lang="en-US" dirty="0"/>
              <a:t>CLICK TO EDIT MASTER TITLE STYLE</a:t>
            </a:r>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0" name="Rectangle 9"/>
          <p:cNvSpPr/>
          <p:nvPr userDrawn="1"/>
        </p:nvSpPr>
        <p:spPr>
          <a:xfrm>
            <a:off x="8217408" y="0"/>
            <a:ext cx="3974592" cy="1234440"/>
          </a:xfrm>
          <a:prstGeom prst="rect">
            <a:avLst/>
          </a:prstGeom>
          <a:gradFill flip="none" rotWithShape="1">
            <a:gsLst>
              <a:gs pos="0">
                <a:schemeClr val="bg2">
                  <a:lumMod val="50000"/>
                </a:schemeClr>
              </a:gs>
              <a:gs pos="50000">
                <a:schemeClr val="bg2">
                  <a:lumMod val="90000"/>
                </a:schemeClr>
              </a:gs>
              <a:gs pos="100000">
                <a:schemeClr val="bg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5189" y="137735"/>
            <a:ext cx="1717278" cy="1088238"/>
          </a:xfrm>
          <a:prstGeom prst="rect">
            <a:avLst/>
          </a:prstGeom>
        </p:spPr>
      </p:pic>
      <p:sp>
        <p:nvSpPr>
          <p:cNvPr id="2" name="Title 1"/>
          <p:cNvSpPr>
            <a:spLocks noGrp="1"/>
          </p:cNvSpPr>
          <p:nvPr>
            <p:ph type="title"/>
          </p:nvPr>
        </p:nvSpPr>
        <p:spPr>
          <a:xfrm>
            <a:off x="0" y="0"/>
            <a:ext cx="8933688" cy="1234440"/>
          </a:xfrm>
        </p:spPr>
        <p:txBody>
          <a:bodyPr/>
          <a:lstStyle>
            <a:lvl1pPr marL="127000" indent="0">
              <a:tabLst/>
              <a:defRPr/>
            </a:lvl1pPr>
          </a:lstStyle>
          <a:p>
            <a:r>
              <a:rPr lang="en-US" dirty="0"/>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1/14/20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9A3335-6331-4872-A8B7-ECD55539F4D0}" type="datetimeFigureOut">
              <a:rPr lang="en-US" smtClean="0"/>
              <a:t>1/14/20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dirty="0"/>
          </a:p>
        </p:txBody>
      </p:sp>
      <p:sp>
        <p:nvSpPr>
          <p:cNvPr id="8" name="Rectangle 7"/>
          <p:cNvSpPr/>
          <p:nvPr userDrawn="1"/>
        </p:nvSpPr>
        <p:spPr>
          <a:xfrm>
            <a:off x="8217408" y="0"/>
            <a:ext cx="3974592" cy="1234440"/>
          </a:xfrm>
          <a:prstGeom prst="rect">
            <a:avLst/>
          </a:prstGeom>
          <a:gradFill flip="none" rotWithShape="1">
            <a:gsLst>
              <a:gs pos="0">
                <a:schemeClr val="bg2">
                  <a:lumMod val="50000"/>
                </a:schemeClr>
              </a:gs>
              <a:gs pos="50000">
                <a:schemeClr val="bg2">
                  <a:lumMod val="90000"/>
                </a:schemeClr>
              </a:gs>
              <a:gs pos="100000">
                <a:schemeClr val="bg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5189" y="137735"/>
            <a:ext cx="1717278" cy="1088238"/>
          </a:xfrm>
          <a:prstGeom prst="rect">
            <a:avLst/>
          </a:prstGeom>
        </p:spPr>
      </p:pic>
      <p:sp>
        <p:nvSpPr>
          <p:cNvPr id="10" name="Title Placeholder 1"/>
          <p:cNvSpPr>
            <a:spLocks noGrp="1"/>
          </p:cNvSpPr>
          <p:nvPr>
            <p:ph type="title"/>
          </p:nvPr>
        </p:nvSpPr>
        <p:spPr>
          <a:xfrm>
            <a:off x="0" y="-2375"/>
            <a:ext cx="8935656" cy="1234440"/>
          </a:xfrm>
          <a:prstGeom prst="homePlate">
            <a:avLst/>
          </a:prstGeom>
          <a:solidFill>
            <a:schemeClr val="accent3">
              <a:lumMod val="75000"/>
            </a:schemeClr>
          </a:solidFill>
        </p:spPr>
        <p:txBody>
          <a:bodyPr vert="horz" lIns="91440" tIns="45720" rIns="91440" bIns="45720" rtlCol="0" anchor="ctr">
            <a:normAutofit/>
          </a:bodyPr>
          <a:lstStyle>
            <a:lvl1pPr marL="127000" indent="0">
              <a:tabLst/>
              <a:defRPr/>
            </a:lvl1pPr>
          </a:lstStyle>
          <a:p>
            <a:r>
              <a:rPr lang="en-US" dirty="0"/>
              <a:t>CLICK TO EDIT MASTER TITLE STYLE</a:t>
            </a:r>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1/14/20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
        <p:nvSpPr>
          <p:cNvPr id="10" name="Rectangle 9"/>
          <p:cNvSpPr/>
          <p:nvPr userDrawn="1"/>
        </p:nvSpPr>
        <p:spPr>
          <a:xfrm>
            <a:off x="8217408" y="0"/>
            <a:ext cx="3974592" cy="1234440"/>
          </a:xfrm>
          <a:prstGeom prst="rect">
            <a:avLst/>
          </a:prstGeom>
          <a:gradFill flip="none" rotWithShape="1">
            <a:gsLst>
              <a:gs pos="0">
                <a:schemeClr val="bg2">
                  <a:lumMod val="50000"/>
                </a:schemeClr>
              </a:gs>
              <a:gs pos="50000">
                <a:schemeClr val="bg2">
                  <a:lumMod val="90000"/>
                </a:schemeClr>
              </a:gs>
              <a:gs pos="100000">
                <a:schemeClr val="bg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5189" y="137735"/>
            <a:ext cx="1717278" cy="1088238"/>
          </a:xfrm>
          <a:prstGeom prst="rect">
            <a:avLst/>
          </a:prstGeom>
        </p:spPr>
      </p:pic>
      <p:sp>
        <p:nvSpPr>
          <p:cNvPr id="12" name="Title Placeholder 1"/>
          <p:cNvSpPr>
            <a:spLocks noGrp="1"/>
          </p:cNvSpPr>
          <p:nvPr>
            <p:ph type="title"/>
          </p:nvPr>
        </p:nvSpPr>
        <p:spPr>
          <a:xfrm>
            <a:off x="0" y="-2375"/>
            <a:ext cx="8935656" cy="1234440"/>
          </a:xfrm>
          <a:prstGeom prst="homePlate">
            <a:avLst/>
          </a:prstGeom>
          <a:solidFill>
            <a:schemeClr val="accent3">
              <a:lumMod val="75000"/>
            </a:schemeClr>
          </a:solidFill>
        </p:spPr>
        <p:txBody>
          <a:bodyPr vert="horz" lIns="91440" tIns="45720" rIns="91440" bIns="45720" rtlCol="0" anchor="ctr">
            <a:normAutofit/>
          </a:bodyPr>
          <a:lstStyle>
            <a:lvl1pPr marL="127000" indent="0">
              <a:tabLst/>
              <a:defRPr/>
            </a:lvl1pPr>
          </a:lstStyle>
          <a:p>
            <a:r>
              <a:rPr lang="en-US" dirty="0"/>
              <a:t>CLICK TO EDIT MASTER TITLE STYLE</a:t>
            </a:r>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7CC">
            <a:alpha val="68000"/>
          </a:srgbClr>
        </a:solidFill>
        <a:effectLst/>
      </p:bgPr>
    </p:bg>
    <p:spTree>
      <p:nvGrpSpPr>
        <p:cNvPr id="1" name=""/>
        <p:cNvGrpSpPr/>
        <p:nvPr/>
      </p:nvGrpSpPr>
      <p:grpSpPr>
        <a:xfrm>
          <a:off x="0" y="0"/>
          <a:ext cx="0" cy="0"/>
          <a:chOff x="0" y="0"/>
          <a:chExt cx="0" cy="0"/>
        </a:xfrm>
      </p:grpSpPr>
      <p:sp>
        <p:nvSpPr>
          <p:cNvPr id="11" name="Rectangle 10"/>
          <p:cNvSpPr/>
          <p:nvPr userDrawn="1"/>
        </p:nvSpPr>
        <p:spPr>
          <a:xfrm>
            <a:off x="8217408" y="0"/>
            <a:ext cx="3974592" cy="1234440"/>
          </a:xfrm>
          <a:prstGeom prst="rect">
            <a:avLst/>
          </a:prstGeom>
          <a:gradFill flip="none" rotWithShape="1">
            <a:gsLst>
              <a:gs pos="0">
                <a:schemeClr val="bg2">
                  <a:lumMod val="50000"/>
                </a:schemeClr>
              </a:gs>
              <a:gs pos="50000">
                <a:schemeClr val="bg2">
                  <a:lumMod val="90000"/>
                </a:schemeClr>
              </a:gs>
              <a:gs pos="100000">
                <a:schemeClr val="bg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05189" y="137735"/>
            <a:ext cx="1717278" cy="1088238"/>
          </a:xfrm>
          <a:prstGeom prst="rect">
            <a:avLst/>
          </a:prstGeom>
        </p:spPr>
      </p:pic>
      <p:sp>
        <p:nvSpPr>
          <p:cNvPr id="2" name="Title Placeholder 1"/>
          <p:cNvSpPr>
            <a:spLocks noGrp="1"/>
          </p:cNvSpPr>
          <p:nvPr>
            <p:ph type="title"/>
          </p:nvPr>
        </p:nvSpPr>
        <p:spPr>
          <a:xfrm>
            <a:off x="0" y="-2375"/>
            <a:ext cx="8935656" cy="1234440"/>
          </a:xfrm>
          <a:prstGeom prst="homePlate">
            <a:avLst/>
          </a:prstGeom>
          <a:solidFill>
            <a:schemeClr val="accent3">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54770" y="1700463"/>
            <a:ext cx="9841830" cy="44717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1/14/20</a:t>
            </a:fld>
            <a:endParaRPr lang="en-US" dirty="0"/>
          </a:p>
        </p:txBody>
      </p:sp>
      <p:sp>
        <p:nvSpPr>
          <p:cNvPr id="5" name="Footer Placeholder 4"/>
          <p:cNvSpPr>
            <a:spLocks noGrp="1"/>
          </p:cNvSpPr>
          <p:nvPr>
            <p:ph type="ftr" sz="quarter" idx="3"/>
          </p:nvPr>
        </p:nvSpPr>
        <p:spPr>
          <a:xfrm>
            <a:off x="1054769" y="6374999"/>
            <a:ext cx="6243203" cy="274320"/>
          </a:xfrm>
          <a:prstGeom prst="rect">
            <a:avLst/>
          </a:prstGeom>
        </p:spPr>
        <p:txBody>
          <a:bodyPr vert="horz" lIns="91440" tIns="45720" rIns="91440" bIns="45720" rtlCol="0" anchor="ctr"/>
          <a:lstStyle>
            <a:lvl1pPr algn="l">
              <a:defRPr sz="1000">
                <a:solidFill>
                  <a:schemeClr val="tx1"/>
                </a:solidFill>
              </a:defRPr>
            </a:lvl1pPr>
          </a:lstStyle>
          <a:p>
            <a:r>
              <a:rPr lang="en-US" dirty="0"/>
              <a:t>Lake Forest General Plan Update 2040 | De Novo Planning Group Proposal Presentation</a:t>
            </a:r>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b="0" i="0" kern="1200">
          <a:solidFill>
            <a:schemeClr val="accent1">
              <a:lumMod val="40000"/>
              <a:lumOff val="60000"/>
            </a:schemeClr>
          </a:solidFill>
          <a:latin typeface="Cambria" panose="02040503050406030204" pitchFamily="18" charset="0"/>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800" b="0" i="0" kern="1200">
          <a:solidFill>
            <a:schemeClr val="bg2">
              <a:lumMod val="25000"/>
            </a:schemeClr>
          </a:solidFill>
          <a:latin typeface="Cambria" panose="02040503050406030204" pitchFamily="18"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2">
              <a:lumMod val="25000"/>
            </a:schemeClr>
          </a:solidFill>
          <a:latin typeface="Cambria" panose="02040503050406030204" pitchFamily="18"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b="0" i="0" kern="1200">
          <a:solidFill>
            <a:schemeClr val="bg2">
              <a:lumMod val="25000"/>
            </a:schemeClr>
          </a:solidFill>
          <a:latin typeface="Cambria" panose="02040503050406030204" pitchFamily="18"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b="0" i="0" kern="1200">
          <a:solidFill>
            <a:schemeClr val="bg2">
              <a:lumMod val="25000"/>
            </a:schemeClr>
          </a:solidFill>
          <a:latin typeface="Cambria" panose="02040503050406030204" pitchFamily="18"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b="0" i="0" kern="1200">
          <a:solidFill>
            <a:schemeClr val="bg2">
              <a:lumMod val="25000"/>
            </a:schemeClr>
          </a:solidFill>
          <a:latin typeface="Cambria" panose="02040503050406030204" pitchFamily="18"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 Id="rId11"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623526"/>
            <a:ext cx="6148387" cy="2560320"/>
          </a:xfrm>
          <a:noFill/>
        </p:spPr>
        <p:txBody>
          <a:bodyPr>
            <a:normAutofit/>
          </a:bodyPr>
          <a:lstStyle/>
          <a:p>
            <a:r>
              <a:rPr lang="en-US" sz="4800" b="1" dirty="0" smtClean="0">
                <a:solidFill>
                  <a:srgbClr val="3B7935"/>
                </a:solidFill>
              </a:rPr>
              <a:t>Focused General </a:t>
            </a:r>
            <a:r>
              <a:rPr lang="en-US" sz="4800" b="1" dirty="0">
                <a:solidFill>
                  <a:srgbClr val="3B7935"/>
                </a:solidFill>
              </a:rPr>
              <a:t>Plan </a:t>
            </a:r>
            <a:r>
              <a:rPr lang="en-US" sz="4800" b="1" dirty="0" smtClean="0">
                <a:solidFill>
                  <a:srgbClr val="3B7935"/>
                </a:solidFill>
              </a:rPr>
              <a:t>Update</a:t>
            </a:r>
            <a:br>
              <a:rPr lang="en-US" sz="4800" b="1" dirty="0" smtClean="0">
                <a:solidFill>
                  <a:srgbClr val="3B7935"/>
                </a:solidFill>
              </a:rPr>
            </a:br>
            <a:r>
              <a:rPr lang="en-US" sz="3000" dirty="0" smtClean="0">
                <a:solidFill>
                  <a:srgbClr val="3B7935"/>
                </a:solidFill>
              </a:rPr>
              <a:t>Circulation &amp; Mobility</a:t>
            </a:r>
            <a:endParaRPr lang="en-US" sz="3000" dirty="0">
              <a:solidFill>
                <a:srgbClr val="3B7935"/>
              </a:solidFill>
            </a:endParaRPr>
          </a:p>
        </p:txBody>
      </p:sp>
      <p:sp>
        <p:nvSpPr>
          <p:cNvPr id="3" name="Subtitle 2"/>
          <p:cNvSpPr>
            <a:spLocks noGrp="1"/>
          </p:cNvSpPr>
          <p:nvPr>
            <p:ph type="subTitle" idx="1"/>
          </p:nvPr>
        </p:nvSpPr>
        <p:spPr>
          <a:xfrm>
            <a:off x="1295401" y="3407006"/>
            <a:ext cx="5533662" cy="1500660"/>
          </a:xfrm>
        </p:spPr>
        <p:txBody>
          <a:bodyPr>
            <a:normAutofit/>
          </a:bodyPr>
          <a:lstStyle/>
          <a:p>
            <a:pPr>
              <a:lnSpc>
                <a:spcPct val="100000"/>
              </a:lnSpc>
              <a:spcBef>
                <a:spcPts val="200"/>
              </a:spcBef>
            </a:pPr>
            <a:r>
              <a:rPr lang="en-US" sz="3600" dirty="0" smtClean="0"/>
              <a:t>City Council</a:t>
            </a:r>
            <a:endParaRPr lang="en-US" sz="3600" dirty="0"/>
          </a:p>
          <a:p>
            <a:pPr>
              <a:lnSpc>
                <a:spcPct val="100000"/>
              </a:lnSpc>
              <a:spcBef>
                <a:spcPts val="200"/>
              </a:spcBef>
            </a:pPr>
            <a:r>
              <a:rPr lang="en-US" sz="3600" dirty="0" smtClean="0"/>
              <a:t>January 14, 2020</a:t>
            </a:r>
            <a:endParaRPr lang="en-US" sz="3600"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9299" b="13940"/>
          <a:stretch/>
        </p:blipFill>
        <p:spPr>
          <a:xfrm>
            <a:off x="396875" y="5677178"/>
            <a:ext cx="5203021" cy="627209"/>
          </a:xfrm>
          <a:prstGeom prst="rect">
            <a:avLst/>
          </a:prstGeom>
        </p:spPr>
      </p:pic>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656" r="27656"/>
          <a:stretch>
            <a:fillRect/>
          </a:stretch>
        </p:blipFill>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Travel Time to Work</a:t>
            </a:r>
            <a:endParaRPr lang="en-US" dirty="0"/>
          </a:p>
        </p:txBody>
      </p:sp>
      <p:graphicFrame>
        <p:nvGraphicFramePr>
          <p:cNvPr id="4" name="Chart 3"/>
          <p:cNvGraphicFramePr/>
          <p:nvPr>
            <p:extLst>
              <p:ext uri="{D42A27DB-BD31-4B8C-83A1-F6EECF244321}">
                <p14:modId xmlns:p14="http://schemas.microsoft.com/office/powerpoint/2010/main" val="1283963580"/>
              </p:ext>
            </p:extLst>
          </p:nvPr>
        </p:nvGraphicFramePr>
        <p:xfrm>
          <a:off x="956930" y="1700463"/>
          <a:ext cx="9939670" cy="4609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929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Vehicle Miles Traveled</a:t>
            </a:r>
            <a:endParaRPr lang="en-US" dirty="0"/>
          </a:p>
        </p:txBody>
      </p:sp>
      <p:sp>
        <p:nvSpPr>
          <p:cNvPr id="2" name="Content Placeholder 1"/>
          <p:cNvSpPr>
            <a:spLocks noGrp="1"/>
          </p:cNvSpPr>
          <p:nvPr>
            <p:ph idx="1"/>
          </p:nvPr>
        </p:nvSpPr>
        <p:spPr/>
        <p:txBody>
          <a:bodyPr/>
          <a:lstStyle/>
          <a:p>
            <a:pPr marL="0" indent="0">
              <a:buNone/>
            </a:pPr>
            <a:r>
              <a:rPr lang="en-US" dirty="0"/>
              <a:t>Vehicle miles traveled (VMT) is a common indicator used to quantify the amount of motor vehicle use in a specified </a:t>
            </a:r>
            <a:r>
              <a:rPr lang="en-US" dirty="0" smtClean="0"/>
              <a:t>area. SB 743 requires VMT to be used as </a:t>
            </a:r>
            <a:r>
              <a:rPr lang="en-US" dirty="0"/>
              <a:t>the basis for evaluating transportation impacts relevant to environmental impact studies prepared for CEQA purposes effective July </a:t>
            </a:r>
            <a:r>
              <a:rPr lang="en-US" dirty="0" smtClean="0"/>
              <a:t>2020.</a:t>
            </a:r>
            <a:endParaRPr lang="en-US" dirty="0"/>
          </a:p>
        </p:txBody>
      </p:sp>
    </p:spTree>
    <p:extLst>
      <p:ext uri="{BB962C8B-B14F-4D97-AF65-F5344CB8AC3E}">
        <p14:creationId xmlns:p14="http://schemas.microsoft.com/office/powerpoint/2010/main" val="27931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17220021"/>
              </p:ext>
            </p:extLst>
          </p:nvPr>
        </p:nvGraphicFramePr>
        <p:xfrm>
          <a:off x="4582634" y="1977657"/>
          <a:ext cx="7385454" cy="3176150"/>
        </p:xfrm>
        <a:graphic>
          <a:graphicData uri="http://schemas.openxmlformats.org/drawingml/2006/table">
            <a:tbl>
              <a:tblPr firstRow="1" firstCol="1" bandRow="1">
                <a:tableStyleId>{5C22544A-7EE6-4342-B048-85BDC9FD1C3A}</a:tableStyleId>
              </a:tblPr>
              <a:tblGrid>
                <a:gridCol w="4205278"/>
                <a:gridCol w="1590827"/>
                <a:gridCol w="1589349"/>
              </a:tblGrid>
              <a:tr h="366650">
                <a:tc>
                  <a:txBody>
                    <a:bodyPr/>
                    <a:lstStyle/>
                    <a:p>
                      <a:pPr marL="0" marR="0" algn="ctr">
                        <a:spcBef>
                          <a:spcPts val="0"/>
                        </a:spcBef>
                        <a:spcAft>
                          <a:spcPts val="0"/>
                        </a:spcAft>
                      </a:pPr>
                      <a:r>
                        <a:rPr lang="en-US" sz="2000" cap="small" dirty="0">
                          <a:effectLst/>
                        </a:rPr>
                        <a:t>Jurisdiction</a:t>
                      </a:r>
                      <a:endParaRPr lang="en-US" sz="2000" cap="small" dirty="0">
                        <a:effectLst/>
                        <a:latin typeface="Montserrat" charset="0"/>
                        <a:ea typeface="Times New Roman" charset="0"/>
                        <a:cs typeface="Times New Roman" charset="0"/>
                      </a:endParaRPr>
                    </a:p>
                  </a:txBody>
                  <a:tcPr marL="68580" marR="68580" marT="0" marB="0" anchor="ctr"/>
                </a:tc>
                <a:tc>
                  <a:txBody>
                    <a:bodyPr/>
                    <a:lstStyle/>
                    <a:p>
                      <a:pPr marL="0" marR="0" algn="ctr">
                        <a:spcBef>
                          <a:spcPts val="0"/>
                        </a:spcBef>
                        <a:spcAft>
                          <a:spcPts val="0"/>
                        </a:spcAft>
                      </a:pPr>
                      <a:r>
                        <a:rPr lang="en-US" sz="2000" cap="small" dirty="0">
                          <a:effectLst/>
                        </a:rPr>
                        <a:t>2020 Estimate</a:t>
                      </a:r>
                      <a:endParaRPr lang="en-US" sz="2000" cap="small" dirty="0">
                        <a:effectLst/>
                        <a:latin typeface="Montserrat" charset="0"/>
                        <a:ea typeface="Times New Roman" charset="0"/>
                        <a:cs typeface="Times New Roman" charset="0"/>
                      </a:endParaRPr>
                    </a:p>
                  </a:txBody>
                  <a:tcPr marL="68580" marR="68580" marT="0" marB="0" anchor="ctr"/>
                </a:tc>
                <a:tc>
                  <a:txBody>
                    <a:bodyPr/>
                    <a:lstStyle/>
                    <a:p>
                      <a:pPr marL="0" marR="0" algn="ctr">
                        <a:spcBef>
                          <a:spcPts val="0"/>
                        </a:spcBef>
                        <a:spcAft>
                          <a:spcPts val="0"/>
                        </a:spcAft>
                      </a:pPr>
                      <a:r>
                        <a:rPr lang="en-US" sz="2000" cap="small">
                          <a:effectLst/>
                        </a:rPr>
                        <a:t>2040           Forecast</a:t>
                      </a:r>
                      <a:endParaRPr lang="en-US" sz="2000" cap="small">
                        <a:effectLst/>
                        <a:latin typeface="Montserrat" charset="0"/>
                        <a:ea typeface="Times New Roman" charset="0"/>
                        <a:cs typeface="Times New Roman" charset="0"/>
                      </a:endParaRPr>
                    </a:p>
                  </a:txBody>
                  <a:tcPr marL="68580" marR="68580" marT="0" marB="0" anchor="ctr"/>
                </a:tc>
              </a:tr>
              <a:tr h="366650">
                <a:tc>
                  <a:txBody>
                    <a:bodyPr/>
                    <a:lstStyle/>
                    <a:p>
                      <a:pPr marL="0" marR="0" algn="l">
                        <a:spcBef>
                          <a:spcPts val="0"/>
                        </a:spcBef>
                        <a:spcAft>
                          <a:spcPts val="0"/>
                        </a:spcAft>
                      </a:pPr>
                      <a:r>
                        <a:rPr lang="en-US" sz="2000" dirty="0">
                          <a:effectLst/>
                          <a:latin typeface="Calibri" charset="0"/>
                          <a:ea typeface="Calibri" charset="0"/>
                          <a:cs typeface="Calibri" charset="0"/>
                        </a:rPr>
                        <a:t>Bay Area (9 counties)</a:t>
                      </a:r>
                    </a:p>
                  </a:txBody>
                  <a:tcPr marL="68580" marR="68580" marT="0" marB="0"/>
                </a:tc>
                <a:tc>
                  <a:txBody>
                    <a:bodyPr/>
                    <a:lstStyle/>
                    <a:p>
                      <a:pPr marL="0" marR="0" algn="ctr">
                        <a:spcBef>
                          <a:spcPts val="0"/>
                        </a:spcBef>
                        <a:spcAft>
                          <a:spcPts val="0"/>
                        </a:spcAft>
                      </a:pPr>
                      <a:r>
                        <a:rPr lang="en-US" sz="2000" dirty="0">
                          <a:effectLst/>
                          <a:latin typeface="Calibri" charset="0"/>
                          <a:ea typeface="Calibri" charset="0"/>
                          <a:cs typeface="Calibri" charset="0"/>
                        </a:rPr>
                        <a:t>15.1</a:t>
                      </a:r>
                    </a:p>
                  </a:txBody>
                  <a:tcPr marL="68580" marR="68580" marT="0" marB="0"/>
                </a:tc>
                <a:tc>
                  <a:txBody>
                    <a:bodyPr/>
                    <a:lstStyle/>
                    <a:p>
                      <a:pPr marL="0" marR="0" algn="ctr">
                        <a:spcBef>
                          <a:spcPts val="0"/>
                        </a:spcBef>
                        <a:spcAft>
                          <a:spcPts val="0"/>
                        </a:spcAft>
                      </a:pPr>
                      <a:r>
                        <a:rPr lang="en-US" sz="2000">
                          <a:effectLst/>
                          <a:latin typeface="Calibri" charset="0"/>
                          <a:ea typeface="Calibri" charset="0"/>
                          <a:cs typeface="Calibri" charset="0"/>
                        </a:rPr>
                        <a:t>14.3</a:t>
                      </a:r>
                    </a:p>
                  </a:txBody>
                  <a:tcPr marL="68580" marR="68580" marT="0" marB="0"/>
                </a:tc>
              </a:tr>
              <a:tr h="366650">
                <a:tc>
                  <a:txBody>
                    <a:bodyPr/>
                    <a:lstStyle/>
                    <a:p>
                      <a:pPr marL="0" marR="0" algn="l">
                        <a:spcBef>
                          <a:spcPts val="0"/>
                        </a:spcBef>
                        <a:spcAft>
                          <a:spcPts val="0"/>
                        </a:spcAft>
                      </a:pPr>
                      <a:r>
                        <a:rPr lang="en-US" sz="2000" dirty="0">
                          <a:effectLst/>
                          <a:latin typeface="Calibri" charset="0"/>
                          <a:ea typeface="Calibri" charset="0"/>
                          <a:cs typeface="Calibri" charset="0"/>
                        </a:rPr>
                        <a:t>Contra Costa County </a:t>
                      </a:r>
                    </a:p>
                  </a:txBody>
                  <a:tcPr marL="68580" marR="68580" marT="0" marB="0"/>
                </a:tc>
                <a:tc>
                  <a:txBody>
                    <a:bodyPr/>
                    <a:lstStyle/>
                    <a:p>
                      <a:pPr marL="0" marR="0" algn="ctr">
                        <a:spcBef>
                          <a:spcPts val="0"/>
                        </a:spcBef>
                        <a:spcAft>
                          <a:spcPts val="0"/>
                        </a:spcAft>
                      </a:pPr>
                      <a:r>
                        <a:rPr lang="en-US" sz="2000" dirty="0">
                          <a:effectLst/>
                          <a:latin typeface="Calibri" charset="0"/>
                          <a:ea typeface="Calibri" charset="0"/>
                          <a:cs typeface="Calibri" charset="0"/>
                        </a:rPr>
                        <a:t>20.5</a:t>
                      </a:r>
                    </a:p>
                  </a:txBody>
                  <a:tcPr marL="68580" marR="68580" marT="0" marB="0"/>
                </a:tc>
                <a:tc>
                  <a:txBody>
                    <a:bodyPr/>
                    <a:lstStyle/>
                    <a:p>
                      <a:pPr marL="0" marR="0" algn="ctr">
                        <a:spcBef>
                          <a:spcPts val="0"/>
                        </a:spcBef>
                        <a:spcAft>
                          <a:spcPts val="0"/>
                        </a:spcAft>
                      </a:pPr>
                      <a:r>
                        <a:rPr lang="en-US" sz="2000" dirty="0">
                          <a:effectLst/>
                          <a:latin typeface="Calibri" charset="0"/>
                          <a:ea typeface="Calibri" charset="0"/>
                          <a:cs typeface="Calibri" charset="0"/>
                        </a:rPr>
                        <a:t>19.4</a:t>
                      </a:r>
                    </a:p>
                  </a:txBody>
                  <a:tcPr marL="68580" marR="68580" marT="0" marB="0"/>
                </a:tc>
              </a:tr>
              <a:tr h="366650">
                <a:tc>
                  <a:txBody>
                    <a:bodyPr/>
                    <a:lstStyle/>
                    <a:p>
                      <a:pPr marL="457200" marR="0" algn="l">
                        <a:spcBef>
                          <a:spcPts val="0"/>
                        </a:spcBef>
                        <a:spcAft>
                          <a:spcPts val="0"/>
                        </a:spcAft>
                      </a:pPr>
                      <a:r>
                        <a:rPr lang="en-US" sz="2000" dirty="0">
                          <a:effectLst/>
                          <a:latin typeface="Calibri" charset="0"/>
                          <a:ea typeface="Calibri" charset="0"/>
                          <a:cs typeface="Calibri" charset="0"/>
                        </a:rPr>
                        <a:t>Eastern Contra Costa County</a:t>
                      </a:r>
                    </a:p>
                  </a:txBody>
                  <a:tcPr marL="68580" marR="68580" marT="0" marB="0"/>
                </a:tc>
                <a:tc>
                  <a:txBody>
                    <a:bodyPr/>
                    <a:lstStyle/>
                    <a:p>
                      <a:pPr marL="0" marR="0" algn="ctr">
                        <a:spcBef>
                          <a:spcPts val="0"/>
                        </a:spcBef>
                        <a:spcAft>
                          <a:spcPts val="0"/>
                        </a:spcAft>
                      </a:pPr>
                      <a:r>
                        <a:rPr lang="en-US" sz="2000">
                          <a:effectLst/>
                          <a:latin typeface="Calibri" charset="0"/>
                          <a:ea typeface="Calibri" charset="0"/>
                          <a:cs typeface="Calibri" charset="0"/>
                        </a:rPr>
                        <a:t>20.2</a:t>
                      </a:r>
                    </a:p>
                  </a:txBody>
                  <a:tcPr marL="68580" marR="68580" marT="0" marB="0"/>
                </a:tc>
                <a:tc>
                  <a:txBody>
                    <a:bodyPr/>
                    <a:lstStyle/>
                    <a:p>
                      <a:pPr marL="0" marR="0" algn="ctr">
                        <a:spcBef>
                          <a:spcPts val="0"/>
                        </a:spcBef>
                        <a:spcAft>
                          <a:spcPts val="0"/>
                        </a:spcAft>
                      </a:pPr>
                      <a:r>
                        <a:rPr lang="en-US" sz="2000" dirty="0">
                          <a:effectLst/>
                          <a:latin typeface="Calibri" charset="0"/>
                          <a:ea typeface="Calibri" charset="0"/>
                          <a:cs typeface="Calibri" charset="0"/>
                        </a:rPr>
                        <a:t>19.1</a:t>
                      </a:r>
                    </a:p>
                  </a:txBody>
                  <a:tcPr marL="68580" marR="68580" marT="0" marB="0"/>
                </a:tc>
              </a:tr>
              <a:tr h="366650">
                <a:tc>
                  <a:txBody>
                    <a:bodyPr/>
                    <a:lstStyle/>
                    <a:p>
                      <a:pPr marL="457200" marR="0" algn="l">
                        <a:spcBef>
                          <a:spcPts val="0"/>
                        </a:spcBef>
                        <a:spcAft>
                          <a:spcPts val="0"/>
                        </a:spcAft>
                      </a:pPr>
                      <a:r>
                        <a:rPr lang="en-US" sz="2000" dirty="0">
                          <a:effectLst/>
                          <a:latin typeface="Calibri" charset="0"/>
                          <a:ea typeface="Calibri" charset="0"/>
                          <a:cs typeface="Calibri" charset="0"/>
                        </a:rPr>
                        <a:t>Oakley</a:t>
                      </a:r>
                    </a:p>
                  </a:txBody>
                  <a:tcPr marL="68580" marR="68580" marT="0" marB="0">
                    <a:solidFill>
                      <a:schemeClr val="accent5">
                        <a:lumMod val="75000"/>
                      </a:schemeClr>
                    </a:solidFill>
                  </a:tcPr>
                </a:tc>
                <a:tc>
                  <a:txBody>
                    <a:bodyPr/>
                    <a:lstStyle/>
                    <a:p>
                      <a:pPr marL="0" marR="0" algn="ctr">
                        <a:spcBef>
                          <a:spcPts val="0"/>
                        </a:spcBef>
                        <a:spcAft>
                          <a:spcPts val="0"/>
                        </a:spcAft>
                      </a:pPr>
                      <a:r>
                        <a:rPr lang="en-US" sz="2000" dirty="0">
                          <a:effectLst/>
                          <a:latin typeface="Calibri" charset="0"/>
                          <a:ea typeface="Calibri" charset="0"/>
                          <a:cs typeface="Calibri" charset="0"/>
                        </a:rPr>
                        <a:t>23.0</a:t>
                      </a:r>
                    </a:p>
                  </a:txBody>
                  <a:tcPr marL="68580" marR="68580" marT="0" marB="0">
                    <a:solidFill>
                      <a:schemeClr val="accent5">
                        <a:lumMod val="20000"/>
                        <a:lumOff val="80000"/>
                      </a:schemeClr>
                    </a:solidFill>
                  </a:tcPr>
                </a:tc>
                <a:tc>
                  <a:txBody>
                    <a:bodyPr/>
                    <a:lstStyle/>
                    <a:p>
                      <a:pPr marL="0" marR="0" algn="ctr">
                        <a:spcBef>
                          <a:spcPts val="0"/>
                        </a:spcBef>
                        <a:spcAft>
                          <a:spcPts val="0"/>
                        </a:spcAft>
                      </a:pPr>
                      <a:r>
                        <a:rPr lang="en-US" sz="2000" dirty="0">
                          <a:effectLst/>
                          <a:latin typeface="Calibri" charset="0"/>
                          <a:ea typeface="Calibri" charset="0"/>
                          <a:cs typeface="Calibri" charset="0"/>
                        </a:rPr>
                        <a:t>21.3</a:t>
                      </a:r>
                    </a:p>
                  </a:txBody>
                  <a:tcPr marL="68580" marR="68580" marT="0" marB="0">
                    <a:solidFill>
                      <a:schemeClr val="accent5">
                        <a:lumMod val="20000"/>
                        <a:lumOff val="80000"/>
                      </a:schemeClr>
                    </a:solidFill>
                  </a:tcPr>
                </a:tc>
              </a:tr>
              <a:tr h="366650">
                <a:tc>
                  <a:txBody>
                    <a:bodyPr/>
                    <a:lstStyle/>
                    <a:p>
                      <a:pPr marL="457200" marR="0" algn="l">
                        <a:spcBef>
                          <a:spcPts val="0"/>
                        </a:spcBef>
                        <a:spcAft>
                          <a:spcPts val="0"/>
                        </a:spcAft>
                      </a:pPr>
                      <a:r>
                        <a:rPr lang="en-US" sz="2000">
                          <a:effectLst/>
                          <a:latin typeface="Calibri" charset="0"/>
                          <a:ea typeface="Calibri" charset="0"/>
                          <a:cs typeface="Calibri" charset="0"/>
                        </a:rPr>
                        <a:t>Antioch</a:t>
                      </a:r>
                    </a:p>
                  </a:txBody>
                  <a:tcPr marL="68580" marR="68580" marT="0" marB="0"/>
                </a:tc>
                <a:tc>
                  <a:txBody>
                    <a:bodyPr/>
                    <a:lstStyle/>
                    <a:p>
                      <a:pPr marL="0" marR="0" algn="ctr">
                        <a:spcBef>
                          <a:spcPts val="0"/>
                        </a:spcBef>
                        <a:spcAft>
                          <a:spcPts val="0"/>
                        </a:spcAft>
                      </a:pPr>
                      <a:r>
                        <a:rPr lang="en-US" sz="2000">
                          <a:effectLst/>
                          <a:latin typeface="Calibri" charset="0"/>
                          <a:ea typeface="Calibri" charset="0"/>
                          <a:cs typeface="Calibri" charset="0"/>
                        </a:rPr>
                        <a:t>20.6</a:t>
                      </a:r>
                    </a:p>
                  </a:txBody>
                  <a:tcPr marL="68580" marR="68580" marT="0" marB="0"/>
                </a:tc>
                <a:tc>
                  <a:txBody>
                    <a:bodyPr/>
                    <a:lstStyle/>
                    <a:p>
                      <a:pPr marL="0" marR="0" algn="ctr">
                        <a:spcBef>
                          <a:spcPts val="0"/>
                        </a:spcBef>
                        <a:spcAft>
                          <a:spcPts val="0"/>
                        </a:spcAft>
                      </a:pPr>
                      <a:r>
                        <a:rPr lang="en-US" sz="2000" dirty="0">
                          <a:effectLst/>
                          <a:latin typeface="Calibri" charset="0"/>
                          <a:ea typeface="Calibri" charset="0"/>
                          <a:cs typeface="Calibri" charset="0"/>
                        </a:rPr>
                        <a:t>19.7</a:t>
                      </a:r>
                    </a:p>
                  </a:txBody>
                  <a:tcPr marL="68580" marR="68580" marT="0" marB="0"/>
                </a:tc>
              </a:tr>
              <a:tr h="366650">
                <a:tc>
                  <a:txBody>
                    <a:bodyPr/>
                    <a:lstStyle/>
                    <a:p>
                      <a:pPr marL="457200" marR="0" algn="l">
                        <a:spcBef>
                          <a:spcPts val="0"/>
                        </a:spcBef>
                        <a:spcAft>
                          <a:spcPts val="0"/>
                        </a:spcAft>
                      </a:pPr>
                      <a:r>
                        <a:rPr lang="en-US" sz="2000" dirty="0">
                          <a:effectLst/>
                          <a:latin typeface="Calibri" charset="0"/>
                          <a:ea typeface="Calibri" charset="0"/>
                          <a:cs typeface="Calibri" charset="0"/>
                        </a:rPr>
                        <a:t>Brentwood</a:t>
                      </a:r>
                    </a:p>
                  </a:txBody>
                  <a:tcPr marL="68580" marR="68580" marT="0" marB="0"/>
                </a:tc>
                <a:tc>
                  <a:txBody>
                    <a:bodyPr/>
                    <a:lstStyle/>
                    <a:p>
                      <a:pPr marL="0" marR="0" algn="ctr">
                        <a:spcBef>
                          <a:spcPts val="0"/>
                        </a:spcBef>
                        <a:spcAft>
                          <a:spcPts val="0"/>
                        </a:spcAft>
                      </a:pPr>
                      <a:r>
                        <a:rPr lang="en-US" sz="2000">
                          <a:effectLst/>
                          <a:latin typeface="Calibri" charset="0"/>
                          <a:ea typeface="Calibri" charset="0"/>
                          <a:cs typeface="Calibri" charset="0"/>
                        </a:rPr>
                        <a:t>21.2</a:t>
                      </a:r>
                    </a:p>
                  </a:txBody>
                  <a:tcPr marL="68580" marR="68580" marT="0" marB="0"/>
                </a:tc>
                <a:tc>
                  <a:txBody>
                    <a:bodyPr/>
                    <a:lstStyle/>
                    <a:p>
                      <a:pPr marL="0" marR="0" algn="ctr">
                        <a:spcBef>
                          <a:spcPts val="0"/>
                        </a:spcBef>
                        <a:spcAft>
                          <a:spcPts val="0"/>
                        </a:spcAft>
                      </a:pPr>
                      <a:r>
                        <a:rPr lang="en-US" sz="2000" dirty="0">
                          <a:effectLst/>
                          <a:latin typeface="Calibri" charset="0"/>
                          <a:ea typeface="Calibri" charset="0"/>
                          <a:cs typeface="Calibri" charset="0"/>
                        </a:rPr>
                        <a:t>20.6</a:t>
                      </a:r>
                    </a:p>
                  </a:txBody>
                  <a:tcPr marL="68580" marR="68580" marT="0" marB="0"/>
                </a:tc>
              </a:tr>
              <a:tr h="366650">
                <a:tc>
                  <a:txBody>
                    <a:bodyPr/>
                    <a:lstStyle/>
                    <a:p>
                      <a:pPr marL="457200" marR="0" algn="l">
                        <a:spcBef>
                          <a:spcPts val="0"/>
                        </a:spcBef>
                        <a:spcAft>
                          <a:spcPts val="0"/>
                        </a:spcAft>
                      </a:pPr>
                      <a:r>
                        <a:rPr lang="en-US" sz="2000" dirty="0">
                          <a:effectLst/>
                          <a:latin typeface="Calibri" charset="0"/>
                          <a:ea typeface="Calibri" charset="0"/>
                          <a:cs typeface="Calibri" charset="0"/>
                        </a:rPr>
                        <a:t>Pittsburg</a:t>
                      </a:r>
                    </a:p>
                  </a:txBody>
                  <a:tcPr marL="68580" marR="68580" marT="0" marB="0"/>
                </a:tc>
                <a:tc>
                  <a:txBody>
                    <a:bodyPr/>
                    <a:lstStyle/>
                    <a:p>
                      <a:pPr marL="0" marR="0" algn="ctr">
                        <a:spcBef>
                          <a:spcPts val="0"/>
                        </a:spcBef>
                        <a:spcAft>
                          <a:spcPts val="0"/>
                        </a:spcAft>
                      </a:pPr>
                      <a:r>
                        <a:rPr lang="en-US" sz="2000">
                          <a:effectLst/>
                          <a:latin typeface="Calibri" charset="0"/>
                          <a:ea typeface="Calibri" charset="0"/>
                          <a:cs typeface="Calibri" charset="0"/>
                        </a:rPr>
                        <a:t>17.4</a:t>
                      </a:r>
                    </a:p>
                  </a:txBody>
                  <a:tcPr marL="68580" marR="68580" marT="0" marB="0"/>
                </a:tc>
                <a:tc>
                  <a:txBody>
                    <a:bodyPr/>
                    <a:lstStyle/>
                    <a:p>
                      <a:pPr marL="0" marR="0" algn="ctr">
                        <a:spcBef>
                          <a:spcPts val="0"/>
                        </a:spcBef>
                        <a:spcAft>
                          <a:spcPts val="0"/>
                        </a:spcAft>
                      </a:pPr>
                      <a:r>
                        <a:rPr lang="en-US" sz="2000" dirty="0">
                          <a:effectLst/>
                          <a:latin typeface="Calibri" charset="0"/>
                          <a:ea typeface="Calibri" charset="0"/>
                          <a:cs typeface="Calibri" charset="0"/>
                        </a:rPr>
                        <a:t>15.9</a:t>
                      </a:r>
                    </a:p>
                  </a:txBody>
                  <a:tcPr marL="68580" marR="68580" marT="0" marB="0"/>
                </a:tc>
              </a:tr>
            </a:tbl>
          </a:graphicData>
        </a:graphic>
      </p:graphicFrame>
      <p:sp>
        <p:nvSpPr>
          <p:cNvPr id="3" name="Title 2"/>
          <p:cNvSpPr>
            <a:spLocks noGrp="1"/>
          </p:cNvSpPr>
          <p:nvPr>
            <p:ph type="title"/>
          </p:nvPr>
        </p:nvSpPr>
        <p:spPr/>
        <p:txBody>
          <a:bodyPr/>
          <a:lstStyle/>
          <a:p>
            <a:r>
              <a:rPr lang="en-US" dirty="0" smtClean="0"/>
              <a:t>Vehicle Miles Traveled</a:t>
            </a:r>
            <a:endParaRPr lang="en-US" dirty="0"/>
          </a:p>
        </p:txBody>
      </p:sp>
      <p:sp>
        <p:nvSpPr>
          <p:cNvPr id="6" name="Content Placeholder 1"/>
          <p:cNvSpPr txBox="1">
            <a:spLocks/>
          </p:cNvSpPr>
          <p:nvPr/>
        </p:nvSpPr>
        <p:spPr>
          <a:xfrm>
            <a:off x="297712" y="1700463"/>
            <a:ext cx="4189228" cy="4471737"/>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800" b="0" i="0" kern="1200">
                <a:solidFill>
                  <a:schemeClr val="bg2">
                    <a:lumMod val="25000"/>
                  </a:schemeClr>
                </a:solidFill>
                <a:latin typeface="Cambria" panose="02040503050406030204" pitchFamily="18"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2">
                    <a:lumMod val="25000"/>
                  </a:schemeClr>
                </a:solidFill>
                <a:latin typeface="Cambria" panose="02040503050406030204" pitchFamily="18"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b="0" i="0" kern="1200">
                <a:solidFill>
                  <a:schemeClr val="bg2">
                    <a:lumMod val="25000"/>
                  </a:schemeClr>
                </a:solidFill>
                <a:latin typeface="Cambria" panose="02040503050406030204" pitchFamily="18"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b="0" i="0" kern="1200">
                <a:solidFill>
                  <a:schemeClr val="bg2">
                    <a:lumMod val="25000"/>
                  </a:schemeClr>
                </a:solidFill>
                <a:latin typeface="Cambria" panose="02040503050406030204" pitchFamily="18"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b="0" i="0" kern="1200">
                <a:solidFill>
                  <a:schemeClr val="bg2">
                    <a:lumMod val="25000"/>
                  </a:schemeClr>
                </a:solidFill>
                <a:latin typeface="Cambria" panose="02040503050406030204" pitchFamily="18"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mtClean="0"/>
              <a:t>Prioritize spending across travel modes</a:t>
            </a:r>
          </a:p>
          <a:p>
            <a:r>
              <a:rPr lang="en-US" dirty="0" smtClean="0"/>
              <a:t>Consider trip reduction and VMT incentives for new development</a:t>
            </a:r>
          </a:p>
          <a:p>
            <a:endParaRPr lang="en-US" dirty="0" smtClean="0"/>
          </a:p>
        </p:txBody>
      </p:sp>
    </p:spTree>
    <p:extLst>
      <p:ext uri="{BB962C8B-B14F-4D97-AF65-F5344CB8AC3E}">
        <p14:creationId xmlns:p14="http://schemas.microsoft.com/office/powerpoint/2010/main" val="193023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t>Mobility Theme:</a:t>
            </a:r>
            <a:r>
              <a:rPr lang="en-US" i="1" dirty="0" smtClean="0"/>
              <a:t> </a:t>
            </a:r>
            <a:r>
              <a:rPr lang="en-US" i="1" dirty="0"/>
              <a:t>Cars have traditionally been, and will continue to be a vital part of Oakley’s transportation network. Addressing traffic continue to be a priority. However, as the city continues to grow, additional emphasis needs to be placed on alternative ways of getting around, including walking, bicycling, and public transit. Increasing the safety and functionality of the entire circulation system is a high priority for the City. </a:t>
            </a:r>
            <a:endParaRPr lang="en-US" dirty="0"/>
          </a:p>
        </p:txBody>
      </p:sp>
      <p:sp>
        <p:nvSpPr>
          <p:cNvPr id="3" name="Title 2"/>
          <p:cNvSpPr>
            <a:spLocks noGrp="1"/>
          </p:cNvSpPr>
          <p:nvPr>
            <p:ph type="title"/>
          </p:nvPr>
        </p:nvSpPr>
        <p:spPr/>
        <p:txBody>
          <a:bodyPr/>
          <a:lstStyle/>
          <a:p>
            <a:r>
              <a:rPr lang="en-US" dirty="0" smtClean="0"/>
              <a:t>Community Input</a:t>
            </a:r>
            <a:endParaRPr lang="en-US" dirty="0"/>
          </a:p>
        </p:txBody>
      </p:sp>
    </p:spTree>
    <p:extLst>
      <p:ext uri="{BB962C8B-B14F-4D97-AF65-F5344CB8AC3E}">
        <p14:creationId xmlns:p14="http://schemas.microsoft.com/office/powerpoint/2010/main" val="33235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4770" y="1700463"/>
            <a:ext cx="7334318" cy="4471737"/>
          </a:xfrm>
        </p:spPr>
        <p:txBody>
          <a:bodyPr/>
          <a:lstStyle/>
          <a:p>
            <a:pPr marL="0" indent="0">
              <a:buNone/>
            </a:pPr>
            <a:r>
              <a:rPr lang="en-US" b="1" dirty="0" smtClean="0"/>
              <a:t>Barriers to Mobility</a:t>
            </a:r>
          </a:p>
          <a:p>
            <a:pPr lvl="0"/>
            <a:r>
              <a:rPr lang="en-US" dirty="0"/>
              <a:t>Congestion in downtown</a:t>
            </a:r>
          </a:p>
          <a:p>
            <a:pPr lvl="0"/>
            <a:r>
              <a:rPr lang="en-US" dirty="0"/>
              <a:t>Safety concerns, including limited walkways for students near schools</a:t>
            </a:r>
          </a:p>
          <a:p>
            <a:pPr lvl="0"/>
            <a:r>
              <a:rPr lang="en-US" dirty="0"/>
              <a:t>Limited transit service, including near schools and </a:t>
            </a:r>
            <a:r>
              <a:rPr lang="en-US" dirty="0" smtClean="0"/>
              <a:t>downtown</a:t>
            </a:r>
            <a:endParaRPr lang="en-US" dirty="0"/>
          </a:p>
        </p:txBody>
      </p:sp>
      <p:sp>
        <p:nvSpPr>
          <p:cNvPr id="3" name="Title 2"/>
          <p:cNvSpPr>
            <a:spLocks noGrp="1"/>
          </p:cNvSpPr>
          <p:nvPr>
            <p:ph type="title"/>
          </p:nvPr>
        </p:nvSpPr>
        <p:spPr/>
        <p:txBody>
          <a:bodyPr/>
          <a:lstStyle/>
          <a:p>
            <a:r>
              <a:rPr lang="en-US" dirty="0" smtClean="0"/>
              <a:t>Community Input</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057" r="30566"/>
          <a:stretch/>
        </p:blipFill>
        <p:spPr>
          <a:xfrm>
            <a:off x="9043975" y="1381499"/>
            <a:ext cx="2320646" cy="255483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3049" b="3553"/>
          <a:stretch/>
        </p:blipFill>
        <p:spPr>
          <a:xfrm>
            <a:off x="9043975" y="4058900"/>
            <a:ext cx="2320646" cy="2507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476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4770" y="1700463"/>
            <a:ext cx="7880886" cy="4471737"/>
          </a:xfrm>
        </p:spPr>
        <p:txBody>
          <a:bodyPr>
            <a:normAutofit fontScale="85000" lnSpcReduction="20000"/>
          </a:bodyPr>
          <a:lstStyle/>
          <a:p>
            <a:pPr marL="0" indent="0">
              <a:buNone/>
            </a:pPr>
            <a:r>
              <a:rPr lang="en-US" b="1" dirty="0" smtClean="0"/>
              <a:t>Long-Term Vision &amp; Top Priorities</a:t>
            </a:r>
          </a:p>
          <a:p>
            <a:pPr lvl="0"/>
            <a:r>
              <a:rPr lang="en-US" dirty="0"/>
              <a:t>Transportation safety</a:t>
            </a:r>
          </a:p>
          <a:p>
            <a:pPr lvl="0"/>
            <a:r>
              <a:rPr lang="en-US" dirty="0"/>
              <a:t>Provision of Active Transportation facilities including bicycle and pedestrian trails connecting major destinations, provision of “complete streets” and a walkable downtown.</a:t>
            </a:r>
          </a:p>
          <a:p>
            <a:pPr lvl="0"/>
            <a:r>
              <a:rPr lang="en-US" dirty="0"/>
              <a:t>Improved regional connectivity including improved access to BART/</a:t>
            </a:r>
            <a:r>
              <a:rPr lang="en-US" dirty="0" err="1"/>
              <a:t>eBART</a:t>
            </a:r>
            <a:r>
              <a:rPr lang="en-US" dirty="0"/>
              <a:t> and other transit facilities, and encouragement for expanding local transit operated by Tri Delta Transit and/or provision of Trolley/Shuttle services.</a:t>
            </a:r>
          </a:p>
          <a:p>
            <a:pPr lvl="0"/>
            <a:r>
              <a:rPr lang="en-US" dirty="0"/>
              <a:t>Improved access for all</a:t>
            </a:r>
          </a:p>
          <a:p>
            <a:endParaRPr lang="en-US" b="1" i="1" dirty="0" smtClean="0"/>
          </a:p>
          <a:p>
            <a:endParaRPr lang="en-US" dirty="0"/>
          </a:p>
        </p:txBody>
      </p:sp>
      <p:sp>
        <p:nvSpPr>
          <p:cNvPr id="3" name="Title 2"/>
          <p:cNvSpPr>
            <a:spLocks noGrp="1"/>
          </p:cNvSpPr>
          <p:nvPr>
            <p:ph type="title"/>
          </p:nvPr>
        </p:nvSpPr>
        <p:spPr/>
        <p:txBody>
          <a:bodyPr/>
          <a:lstStyle/>
          <a:p>
            <a:r>
              <a:rPr lang="en-US" dirty="0" smtClean="0"/>
              <a:t>Community Input</a:t>
            </a: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9068"/>
          <a:stretch/>
        </p:blipFill>
        <p:spPr>
          <a:xfrm>
            <a:off x="9102837" y="4030663"/>
            <a:ext cx="2748921" cy="2263811"/>
          </a:xfrm>
          <a:prstGeom prst="rect">
            <a:avLst/>
          </a:prstGeom>
        </p:spPr>
      </p:pic>
      <p:pic>
        <p:nvPicPr>
          <p:cNvPr id="6146" name="Picture 2" desc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35866"/>
          <a:stretch/>
        </p:blipFill>
        <p:spPr bwMode="auto">
          <a:xfrm>
            <a:off x="9102836" y="1562986"/>
            <a:ext cx="2748921"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73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559A01AC-ACE0-479F-B6C4-BC26E1E984FF}"/>
              </a:ext>
            </a:extLst>
          </p:cNvPr>
          <p:cNvSpPr>
            <a:spLocks noGrp="1"/>
          </p:cNvSpPr>
          <p:nvPr>
            <p:ph type="title"/>
          </p:nvPr>
        </p:nvSpPr>
        <p:spPr>
          <a:xfrm>
            <a:off x="0" y="-1"/>
            <a:ext cx="8933688" cy="1234440"/>
          </a:xfrm>
        </p:spPr>
        <p:txBody>
          <a:bodyPr/>
          <a:lstStyle/>
          <a:p>
            <a:r>
              <a:rPr lang="en-US" dirty="0" smtClean="0"/>
              <a:t>General Plan Approach</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ontent Placeholder 1"/>
          <p:cNvGraphicFramePr>
            <a:graphicFrameLocks/>
          </p:cNvGraphicFramePr>
          <p:nvPr>
            <p:extLst>
              <p:ext uri="{D42A27DB-BD31-4B8C-83A1-F6EECF244321}">
                <p14:modId xmlns:p14="http://schemas.microsoft.com/office/powerpoint/2010/main" val="1731846267"/>
              </p:ext>
            </p:extLst>
          </p:nvPr>
        </p:nvGraphicFramePr>
        <p:xfrm>
          <a:off x="212652" y="1351400"/>
          <a:ext cx="11660100" cy="4121469"/>
        </p:xfrm>
        <a:graphic>
          <a:graphicData uri="http://schemas.openxmlformats.org/drawingml/2006/table">
            <a:tbl>
              <a:tblPr firstRow="1" bandRow="1">
                <a:tableStyleId>{5C22544A-7EE6-4342-B048-85BDC9FD1C3A}</a:tableStyleId>
              </a:tblPr>
              <a:tblGrid>
                <a:gridCol w="2154127"/>
                <a:gridCol w="9505973"/>
              </a:tblGrid>
              <a:tr h="494349">
                <a:tc>
                  <a:txBody>
                    <a:bodyPr/>
                    <a:lstStyle/>
                    <a:p>
                      <a:pPr marL="0" marR="0" algn="ctr">
                        <a:spcBef>
                          <a:spcPts val="0"/>
                        </a:spcBef>
                        <a:spcAft>
                          <a:spcPts val="0"/>
                        </a:spcAft>
                      </a:pPr>
                      <a:r>
                        <a:rPr lang="en-US" sz="1800" b="1" dirty="0" smtClean="0">
                          <a:effectLst/>
                          <a:latin typeface="Avenir Next Condensed" charset="0"/>
                          <a:ea typeface="Times New Roman" charset="0"/>
                          <a:cs typeface="Times New Roman" charset="0"/>
                        </a:rPr>
                        <a:t>Topic</a:t>
                      </a:r>
                      <a:endParaRPr lang="en-US" sz="1800" dirty="0">
                        <a:effectLst/>
                        <a:latin typeface="Avenir Next Condensed" charset="0"/>
                        <a:ea typeface="Times New Roman" charset="0"/>
                        <a:cs typeface="Times New Roman" charset="0"/>
                      </a:endParaRPr>
                    </a:p>
                  </a:txBody>
                  <a:tcPr marL="68580" marR="68580" marT="0" marB="0" anchor="ctr"/>
                </a:tc>
                <a:tc>
                  <a:txBody>
                    <a:bodyPr/>
                    <a:lstStyle/>
                    <a:p>
                      <a:pPr marL="0" marR="0" algn="ctr">
                        <a:spcBef>
                          <a:spcPts val="0"/>
                        </a:spcBef>
                        <a:spcAft>
                          <a:spcPts val="0"/>
                        </a:spcAft>
                      </a:pPr>
                      <a:r>
                        <a:rPr lang="en-US" sz="1800" b="1" dirty="0" smtClean="0">
                          <a:effectLst/>
                          <a:latin typeface="Avenir Next Condensed" charset="0"/>
                          <a:ea typeface="Times New Roman" charset="0"/>
                          <a:cs typeface="Times New Roman" charset="0"/>
                        </a:rPr>
                        <a:t>Potential General Plan Policies and Actions</a:t>
                      </a:r>
                      <a:endParaRPr lang="en-US" sz="1800" dirty="0">
                        <a:effectLst/>
                        <a:latin typeface="Avenir Next Condensed" charset="0"/>
                        <a:ea typeface="Times New Roman" charset="0"/>
                        <a:cs typeface="Times New Roman" charset="0"/>
                      </a:endParaRPr>
                    </a:p>
                  </a:txBody>
                  <a:tcPr marL="68580" marR="68580" marT="0" marB="0" anchor="ctr"/>
                </a:tc>
              </a:tr>
              <a:tr h="1940841">
                <a:tc>
                  <a:txBody>
                    <a:bodyPr/>
                    <a:lstStyle/>
                    <a:p>
                      <a:pPr marL="0" marR="0">
                        <a:spcBef>
                          <a:spcPts val="0"/>
                        </a:spcBef>
                        <a:spcAft>
                          <a:spcPts val="0"/>
                        </a:spcAft>
                      </a:pPr>
                      <a:r>
                        <a:rPr lang="en-US" sz="1700" dirty="0" smtClean="0">
                          <a:effectLst/>
                          <a:latin typeface="Avenir Next Condensed Medium" charset="0"/>
                          <a:ea typeface="Times New Roman" charset="0"/>
                          <a:cs typeface="Times New Roman" charset="0"/>
                        </a:rPr>
                        <a:t>Vehicle Miles Traveled</a:t>
                      </a:r>
                      <a:endParaRPr lang="en-US" sz="1700" dirty="0">
                        <a:effectLst/>
                        <a:latin typeface="Avenir Next Condensed" charset="0"/>
                        <a:ea typeface="Times New Roman" charset="0"/>
                        <a:cs typeface="Times New Roman" charset="0"/>
                      </a:endParaRPr>
                    </a:p>
                  </a:txBody>
                  <a:tcPr marL="68580" marR="68580" marT="0" marB="0"/>
                </a:tc>
                <a:tc>
                  <a:txBody>
                    <a:bodyPr/>
                    <a:lstStyle/>
                    <a:p>
                      <a:pPr marL="285750" lvl="0" indent="-285750" algn="l" defTabSz="914400" rtl="0" eaLnBrk="1" latinLnBrk="0" hangingPunct="1">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Goal</a:t>
                      </a:r>
                      <a:r>
                        <a:rPr lang="en-US" sz="1700" kern="1200" baseline="0" dirty="0" smtClean="0">
                          <a:solidFill>
                            <a:schemeClr val="dk1"/>
                          </a:solidFill>
                          <a:effectLst/>
                          <a:latin typeface="Avenir Next Condensed" charset="0"/>
                          <a:ea typeface="Times New Roman" charset="0"/>
                          <a:cs typeface="Times New Roman" charset="0"/>
                        </a:rPr>
                        <a:t> to reduce VMT on a per capita basis compared to existing per capita rates in Oakley</a:t>
                      </a:r>
                    </a:p>
                    <a:p>
                      <a:pPr marL="285750" lvl="0" indent="-285750" algn="l" defTabSz="914400" rtl="0" eaLnBrk="1" latinLnBrk="0" hangingPunct="1">
                        <a:buFont typeface="Wingdings" charset="2"/>
                        <a:buChar char="Ø"/>
                      </a:pPr>
                      <a:r>
                        <a:rPr lang="en-US" sz="1700" kern="1200" baseline="0" dirty="0" smtClean="0">
                          <a:solidFill>
                            <a:schemeClr val="dk1"/>
                          </a:solidFill>
                          <a:effectLst/>
                          <a:latin typeface="Avenir Next Condensed" charset="0"/>
                          <a:ea typeface="Times New Roman" charset="0"/>
                          <a:cs typeface="Times New Roman" charset="0"/>
                        </a:rPr>
                        <a:t>Policy to guide evaluation of transportation impacts for CEQA purposes</a:t>
                      </a:r>
                    </a:p>
                    <a:p>
                      <a:pPr marL="285750" lvl="0" indent="-285750" algn="l" defTabSz="914400" rtl="0" eaLnBrk="1" latinLnBrk="0" hangingPunct="1">
                        <a:buFont typeface="Wingdings" charset="2"/>
                        <a:buChar char="Ø"/>
                      </a:pPr>
                      <a:r>
                        <a:rPr lang="en-US" sz="1700" kern="1200" baseline="0" dirty="0" smtClean="0">
                          <a:solidFill>
                            <a:schemeClr val="dk1"/>
                          </a:solidFill>
                          <a:effectLst/>
                          <a:latin typeface="Avenir Next Condensed" charset="0"/>
                          <a:ea typeface="Times New Roman" charset="0"/>
                          <a:cs typeface="Times New Roman" charset="0"/>
                        </a:rPr>
                        <a:t>City can identify goal for reduction (e.g., 15%)</a:t>
                      </a:r>
                    </a:p>
                    <a:p>
                      <a:pPr marL="285750" lvl="0" indent="-285750" algn="l" defTabSz="914400" rtl="0" eaLnBrk="1" latinLnBrk="0" hangingPunct="1">
                        <a:buFont typeface="Wingdings" charset="2"/>
                        <a:buChar char="Ø"/>
                      </a:pPr>
                      <a:r>
                        <a:rPr lang="en-US" sz="1700" kern="1200" baseline="0" dirty="0" smtClean="0">
                          <a:solidFill>
                            <a:schemeClr val="dk1"/>
                          </a:solidFill>
                          <a:effectLst/>
                          <a:latin typeface="Avenir Next Condensed" charset="0"/>
                          <a:ea typeface="Times New Roman" charset="0"/>
                          <a:cs typeface="Times New Roman" charset="0"/>
                        </a:rPr>
                        <a:t>Implementation Example:</a:t>
                      </a:r>
                    </a:p>
                    <a:p>
                      <a:pPr lvl="2"/>
                      <a:r>
                        <a:rPr lang="en-US" sz="1700" i="1" kern="1200" baseline="0" dirty="0" smtClean="0">
                          <a:solidFill>
                            <a:schemeClr val="dk1"/>
                          </a:solidFill>
                          <a:effectLst/>
                          <a:latin typeface="Avenir Next Condensed" charset="0"/>
                          <a:ea typeface="Times New Roman" charset="0"/>
                          <a:cs typeface="Times New Roman" charset="0"/>
                        </a:rPr>
                        <a:t>Future projects may demonstrate consistency with the 15% reduction goal through: 1) implementation of the TDM measures provided in the General Plan, 2) a project-based analysis that demonstrates a 15% reduction in existing VMT for the proposed land use(s), or 3) alternative methodology based on a regional plan or threshold (e.g., demonstration of consistency with a CCTA standard (if adopted in the future) that is supported by a CEQA analysis that the standard would achieve a less than significant impact associated with VMT.  </a:t>
                      </a:r>
                    </a:p>
                    <a:p>
                      <a:pPr lvl="2"/>
                      <a:r>
                        <a:rPr lang="en-US" sz="1700" i="1" kern="1200" baseline="0" dirty="0" smtClean="0">
                          <a:solidFill>
                            <a:schemeClr val="dk1"/>
                          </a:solidFill>
                          <a:effectLst/>
                          <a:latin typeface="Avenir Next Condensed" charset="0"/>
                          <a:ea typeface="Times New Roman" charset="0"/>
                          <a:cs typeface="Times New Roman" charset="0"/>
                        </a:rPr>
                        <a:t>Projects assumed to be consistent with the 15% reduction and not require further analysis include:</a:t>
                      </a:r>
                    </a:p>
                    <a:p>
                      <a:pPr marL="1657350" lvl="3" indent="-285750">
                        <a:buFont typeface="Arial" charset="0"/>
                        <a:buChar char="•"/>
                      </a:pPr>
                      <a:r>
                        <a:rPr lang="en-US" sz="1700" i="1" kern="1200" baseline="0" dirty="0" smtClean="0">
                          <a:solidFill>
                            <a:schemeClr val="dk1"/>
                          </a:solidFill>
                          <a:effectLst/>
                          <a:latin typeface="Avenir Next Condensed" charset="0"/>
                          <a:ea typeface="Times New Roman" charset="0"/>
                          <a:cs typeface="Times New Roman" charset="0"/>
                        </a:rPr>
                        <a:t>Small projects that generate or attract less than 110 daily trips (OPR Technical Advisory, p. 12).</a:t>
                      </a:r>
                    </a:p>
                    <a:p>
                      <a:pPr marL="1657350" lvl="3" indent="-285750">
                        <a:buFont typeface="Arial" charset="0"/>
                        <a:buChar char="•"/>
                      </a:pPr>
                      <a:r>
                        <a:rPr lang="en-US" sz="1700" i="1" kern="1200" baseline="0" dirty="0" smtClean="0">
                          <a:solidFill>
                            <a:schemeClr val="dk1"/>
                          </a:solidFill>
                          <a:effectLst/>
                          <a:latin typeface="Avenir Next Condensed" charset="0"/>
                          <a:ea typeface="Times New Roman" charset="0"/>
                          <a:cs typeface="Times New Roman" charset="0"/>
                        </a:rPr>
                        <a:t>Land use projects proposed within ½-mile of an existing major transit stop or along an existing high quality transit corridor (CEQA Guidelines Section 15064.3). </a:t>
                      </a:r>
                    </a:p>
                    <a:p>
                      <a:pPr marL="285750" lvl="0" indent="-285750" algn="l" defTabSz="914400" rtl="0" eaLnBrk="1" latinLnBrk="0" hangingPunct="1">
                        <a:buFont typeface="Wingdings" charset="2"/>
                        <a:buChar char="Ø"/>
                      </a:pPr>
                      <a:endParaRPr lang="en-US" sz="1700" kern="1200" dirty="0">
                        <a:solidFill>
                          <a:schemeClr val="dk1"/>
                        </a:solidFill>
                        <a:effectLst/>
                        <a:latin typeface="Avenir Next Condensed" charset="0"/>
                        <a:ea typeface="Times New Roman"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06450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559A01AC-ACE0-479F-B6C4-BC26E1E984FF}"/>
              </a:ext>
            </a:extLst>
          </p:cNvPr>
          <p:cNvSpPr>
            <a:spLocks noGrp="1"/>
          </p:cNvSpPr>
          <p:nvPr>
            <p:ph type="title"/>
          </p:nvPr>
        </p:nvSpPr>
        <p:spPr>
          <a:xfrm>
            <a:off x="0" y="-1"/>
            <a:ext cx="8933688" cy="1234440"/>
          </a:xfrm>
        </p:spPr>
        <p:txBody>
          <a:bodyPr/>
          <a:lstStyle/>
          <a:p>
            <a:r>
              <a:rPr lang="en-US" dirty="0" smtClean="0"/>
              <a:t>General Plan Approach</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ontent Placeholder 1"/>
          <p:cNvGraphicFramePr>
            <a:graphicFrameLocks/>
          </p:cNvGraphicFramePr>
          <p:nvPr>
            <p:extLst>
              <p:ext uri="{D42A27DB-BD31-4B8C-83A1-F6EECF244321}">
                <p14:modId xmlns:p14="http://schemas.microsoft.com/office/powerpoint/2010/main" val="1921876174"/>
              </p:ext>
            </p:extLst>
          </p:nvPr>
        </p:nvGraphicFramePr>
        <p:xfrm>
          <a:off x="180753" y="1351397"/>
          <a:ext cx="11915554" cy="4568988"/>
        </p:xfrm>
        <a:graphic>
          <a:graphicData uri="http://schemas.openxmlformats.org/drawingml/2006/table">
            <a:tbl>
              <a:tblPr firstRow="1" bandRow="1">
                <a:tableStyleId>{5C22544A-7EE6-4342-B048-85BDC9FD1C3A}</a:tableStyleId>
              </a:tblPr>
              <a:tblGrid>
                <a:gridCol w="2178112"/>
                <a:gridCol w="9737442"/>
              </a:tblGrid>
              <a:tr h="0">
                <a:tc>
                  <a:txBody>
                    <a:bodyPr/>
                    <a:lstStyle/>
                    <a:p>
                      <a:pPr marL="0" marR="0" algn="ctr">
                        <a:spcBef>
                          <a:spcPts val="0"/>
                        </a:spcBef>
                        <a:spcAft>
                          <a:spcPts val="0"/>
                        </a:spcAft>
                      </a:pPr>
                      <a:r>
                        <a:rPr lang="en-US" sz="1800" b="1" dirty="0" smtClean="0">
                          <a:effectLst/>
                          <a:latin typeface="Avenir Next Condensed" charset="0"/>
                          <a:ea typeface="Times New Roman" charset="0"/>
                          <a:cs typeface="Times New Roman" charset="0"/>
                        </a:rPr>
                        <a:t>Topic</a:t>
                      </a:r>
                      <a:endParaRPr lang="en-US" sz="1800" dirty="0">
                        <a:effectLst/>
                        <a:latin typeface="Avenir Next Condensed" charset="0"/>
                        <a:ea typeface="Times New Roman" charset="0"/>
                        <a:cs typeface="Times New Roman" charset="0"/>
                      </a:endParaRPr>
                    </a:p>
                  </a:txBody>
                  <a:tcPr marL="68580" marR="68580" marT="0" marB="0" anchor="ctr"/>
                </a:tc>
                <a:tc>
                  <a:txBody>
                    <a:bodyPr/>
                    <a:lstStyle/>
                    <a:p>
                      <a:pPr marL="0" marR="0" algn="ctr">
                        <a:spcBef>
                          <a:spcPts val="0"/>
                        </a:spcBef>
                        <a:spcAft>
                          <a:spcPts val="0"/>
                        </a:spcAft>
                      </a:pPr>
                      <a:r>
                        <a:rPr lang="en-US" sz="1800" b="1" dirty="0" smtClean="0">
                          <a:effectLst/>
                          <a:latin typeface="Avenir Next Condensed" charset="0"/>
                          <a:ea typeface="Times New Roman" charset="0"/>
                          <a:cs typeface="Times New Roman" charset="0"/>
                        </a:rPr>
                        <a:t>Potential General Plan Policies and Actions</a:t>
                      </a:r>
                      <a:endParaRPr lang="en-US" sz="1800" dirty="0">
                        <a:effectLst/>
                        <a:latin typeface="Avenir Next Condensed" charset="0"/>
                        <a:ea typeface="Times New Roman" charset="0"/>
                        <a:cs typeface="Times New Roman" charset="0"/>
                      </a:endParaRPr>
                    </a:p>
                  </a:txBody>
                  <a:tcPr marL="68580" marR="68580" marT="0" marB="0" anchor="ctr"/>
                </a:tc>
              </a:tr>
              <a:tr h="1293894">
                <a:tc>
                  <a:txBody>
                    <a:bodyPr/>
                    <a:lstStyle/>
                    <a:p>
                      <a:pPr marL="0" marR="0">
                        <a:spcBef>
                          <a:spcPts val="0"/>
                        </a:spcBef>
                        <a:spcAft>
                          <a:spcPts val="0"/>
                        </a:spcAft>
                      </a:pPr>
                      <a:r>
                        <a:rPr lang="en-US" sz="1700" b="0" i="0" dirty="0" smtClean="0">
                          <a:effectLst/>
                          <a:latin typeface="Avenir Next Condensed Medium" charset="0"/>
                          <a:ea typeface="Avenir Next Condensed Medium" charset="0"/>
                          <a:cs typeface="Avenir Next Condensed Medium" charset="0"/>
                        </a:rPr>
                        <a:t>Complete</a:t>
                      </a:r>
                      <a:r>
                        <a:rPr lang="en-US" sz="1700" b="0" i="0" baseline="0" dirty="0" smtClean="0">
                          <a:effectLst/>
                          <a:latin typeface="Avenir Next Condensed Medium" charset="0"/>
                          <a:ea typeface="Avenir Next Condensed Medium" charset="0"/>
                          <a:cs typeface="Avenir Next Condensed Medium" charset="0"/>
                        </a:rPr>
                        <a:t> Streets</a:t>
                      </a:r>
                      <a:endParaRPr lang="en-US" sz="1700" b="0" i="0" dirty="0">
                        <a:effectLst/>
                        <a:latin typeface="Avenir Next Condensed Medium" charset="0"/>
                        <a:ea typeface="Avenir Next Condensed Medium" charset="0"/>
                        <a:cs typeface="Avenir Next Condensed Medium" charset="0"/>
                      </a:endParaRPr>
                    </a:p>
                  </a:txBody>
                  <a:tcPr marL="68580" marR="68580" marT="0" marB="0"/>
                </a:tc>
                <a:tc>
                  <a:txBody>
                    <a:bodyPr/>
                    <a:lstStyle/>
                    <a:p>
                      <a:pPr marL="342900" marR="0" lvl="0" indent="-342900" algn="l" defTabSz="914400" rtl="0" eaLnBrk="1" fontAlgn="auto" latinLnBrk="0" hangingPunct="1">
                        <a:lnSpc>
                          <a:spcPct val="100000"/>
                        </a:lnSpc>
                        <a:spcBef>
                          <a:spcPts val="0"/>
                        </a:spcBef>
                        <a:spcAft>
                          <a:spcPts val="400"/>
                        </a:spcAft>
                        <a:buClrTx/>
                        <a:buSzTx/>
                        <a:buFont typeface="Wingdings" charset="2"/>
                        <a:buChar char="Ø"/>
                        <a:tabLst/>
                        <a:defRPr/>
                      </a:pPr>
                      <a:r>
                        <a:rPr lang="en-US" sz="1700" kern="1200" dirty="0" smtClean="0">
                          <a:solidFill>
                            <a:schemeClr val="dk1"/>
                          </a:solidFill>
                          <a:effectLst/>
                          <a:latin typeface="Avenir Next Condensed" charset="0"/>
                          <a:ea typeface="Times New Roman" charset="0"/>
                          <a:cs typeface="Times New Roman" charset="0"/>
                        </a:rPr>
                        <a:t>Modify Goal 3.1 Roadways (“Provide an efficient and balanced transportation system”) and accompanying policies to include complete streets components.  </a:t>
                      </a:r>
                    </a:p>
                    <a:p>
                      <a:pPr marL="342900" marR="0" lvl="0" indent="-342900" algn="l" defTabSz="914400" rtl="0" eaLnBrk="1" fontAlgn="auto" latinLnBrk="0" hangingPunct="1">
                        <a:lnSpc>
                          <a:spcPct val="100000"/>
                        </a:lnSpc>
                        <a:spcBef>
                          <a:spcPts val="0"/>
                        </a:spcBef>
                        <a:spcAft>
                          <a:spcPts val="400"/>
                        </a:spcAft>
                        <a:buClrTx/>
                        <a:buSzTx/>
                        <a:buFont typeface="Wingdings" charset="2"/>
                        <a:buChar char="Ø"/>
                        <a:tabLst/>
                        <a:defRPr/>
                      </a:pPr>
                      <a:r>
                        <a:rPr lang="en-US" sz="1700" kern="1200" dirty="0" smtClean="0">
                          <a:solidFill>
                            <a:schemeClr val="dk1"/>
                          </a:solidFill>
                          <a:effectLst/>
                          <a:latin typeface="Avenir Next Condensed" charset="0"/>
                          <a:ea typeface="Times New Roman" charset="0"/>
                          <a:cs typeface="Times New Roman" charset="0"/>
                        </a:rPr>
                        <a:t>Provide policies and programs</a:t>
                      </a:r>
                      <a:r>
                        <a:rPr lang="en-US" sz="1700" kern="1200" baseline="0" dirty="0" smtClean="0">
                          <a:solidFill>
                            <a:schemeClr val="dk1"/>
                          </a:solidFill>
                          <a:effectLst/>
                          <a:latin typeface="Avenir Next Condensed" charset="0"/>
                          <a:ea typeface="Times New Roman" charset="0"/>
                          <a:cs typeface="Times New Roman" charset="0"/>
                        </a:rPr>
                        <a:t> in support of </a:t>
                      </a:r>
                      <a:r>
                        <a:rPr lang="en-US" sz="1700" kern="1200" dirty="0" smtClean="0">
                          <a:solidFill>
                            <a:schemeClr val="dk1"/>
                          </a:solidFill>
                          <a:effectLst/>
                          <a:latin typeface="Avenir Next Condensed" charset="0"/>
                          <a:ea typeface="Times New Roman" charset="0"/>
                          <a:cs typeface="Times New Roman" charset="0"/>
                        </a:rPr>
                        <a:t>Goal 3.1 that address</a:t>
                      </a:r>
                      <a:r>
                        <a:rPr lang="en-US" sz="1700" kern="1200" baseline="0" dirty="0" smtClean="0">
                          <a:solidFill>
                            <a:schemeClr val="dk1"/>
                          </a:solidFill>
                          <a:effectLst/>
                          <a:latin typeface="Avenir Next Condensed" charset="0"/>
                          <a:ea typeface="Times New Roman" charset="0"/>
                          <a:cs typeface="Times New Roman" charset="0"/>
                        </a:rPr>
                        <a:t> all users, while continuing to recognize importance of</a:t>
                      </a:r>
                      <a:r>
                        <a:rPr lang="en-US" sz="1700" kern="1200" dirty="0" smtClean="0">
                          <a:solidFill>
                            <a:schemeClr val="dk1"/>
                          </a:solidFill>
                          <a:effectLst/>
                          <a:latin typeface="Avenir Next Condensed" charset="0"/>
                          <a:ea typeface="Times New Roman" charset="0"/>
                          <a:cs typeface="Times New Roman" charset="0"/>
                        </a:rPr>
                        <a:t> motorized vehicle travel. </a:t>
                      </a:r>
                    </a:p>
                    <a:p>
                      <a:pPr marL="342900" marR="0" lvl="0" indent="-342900" algn="l" defTabSz="914400" rtl="0" eaLnBrk="1" fontAlgn="auto" latinLnBrk="0" hangingPunct="1">
                        <a:lnSpc>
                          <a:spcPct val="100000"/>
                        </a:lnSpc>
                        <a:spcBef>
                          <a:spcPts val="0"/>
                        </a:spcBef>
                        <a:spcAft>
                          <a:spcPts val="400"/>
                        </a:spcAft>
                        <a:buClrTx/>
                        <a:buSzTx/>
                        <a:buFont typeface="Wingdings" charset="2"/>
                        <a:buChar char="Ø"/>
                        <a:tabLst/>
                        <a:defRPr/>
                      </a:pPr>
                      <a:r>
                        <a:rPr lang="en-US" sz="1700" kern="1200" dirty="0" smtClean="0">
                          <a:solidFill>
                            <a:schemeClr val="dk1"/>
                          </a:solidFill>
                          <a:effectLst/>
                          <a:latin typeface="Avenir Next Condensed" charset="0"/>
                          <a:ea typeface="Times New Roman" charset="0"/>
                          <a:cs typeface="Times New Roman" charset="0"/>
                        </a:rPr>
                        <a:t>Ensure policies and measures support a balanced transportation system.</a:t>
                      </a:r>
                      <a:r>
                        <a:rPr lang="en-US" sz="1700" kern="1200" baseline="0" dirty="0" smtClean="0">
                          <a:solidFill>
                            <a:schemeClr val="dk1"/>
                          </a:solidFill>
                          <a:effectLst/>
                          <a:latin typeface="Avenir Next Condensed" charset="0"/>
                          <a:ea typeface="Times New Roman" charset="0"/>
                          <a:cs typeface="Times New Roman" charset="0"/>
                        </a:rPr>
                        <a:t> </a:t>
                      </a:r>
                    </a:p>
                    <a:p>
                      <a:pPr marL="342900" marR="0" lvl="0" indent="-342900" algn="l" defTabSz="914400" rtl="0" eaLnBrk="1" fontAlgn="auto" latinLnBrk="0" hangingPunct="1">
                        <a:lnSpc>
                          <a:spcPct val="100000"/>
                        </a:lnSpc>
                        <a:spcBef>
                          <a:spcPts val="0"/>
                        </a:spcBef>
                        <a:spcAft>
                          <a:spcPts val="400"/>
                        </a:spcAft>
                        <a:buClrTx/>
                        <a:buSzTx/>
                        <a:buFont typeface="Wingdings" charset="2"/>
                        <a:buChar char="Ø"/>
                        <a:tabLst/>
                        <a:defRPr/>
                      </a:pPr>
                      <a:r>
                        <a:rPr lang="en-US" sz="1700" kern="1200" baseline="0" dirty="0" smtClean="0">
                          <a:solidFill>
                            <a:schemeClr val="dk1"/>
                          </a:solidFill>
                          <a:effectLst/>
                          <a:latin typeface="Avenir Next Condensed" charset="0"/>
                          <a:ea typeface="Times New Roman" charset="0"/>
                          <a:cs typeface="Times New Roman" charset="0"/>
                        </a:rPr>
                        <a:t>Update street design standards to accommodate all users and reduce conflicts between users</a:t>
                      </a:r>
                      <a:endParaRPr lang="en-US" sz="1700" kern="1200" dirty="0">
                        <a:solidFill>
                          <a:schemeClr val="dk1"/>
                        </a:solidFill>
                        <a:effectLst/>
                        <a:latin typeface="Avenir Next Condensed" charset="0"/>
                        <a:ea typeface="Times New Roman" charset="0"/>
                        <a:cs typeface="Times New Roman" charset="0"/>
                      </a:endParaRPr>
                    </a:p>
                  </a:txBody>
                  <a:tcPr marL="68580" marR="68580" marT="0" marB="0"/>
                </a:tc>
              </a:tr>
              <a:tr h="1293894">
                <a:tc>
                  <a:txBody>
                    <a:bodyPr/>
                    <a:lstStyle/>
                    <a:p>
                      <a:pPr marL="0" marR="0">
                        <a:spcBef>
                          <a:spcPts val="0"/>
                        </a:spcBef>
                        <a:spcAft>
                          <a:spcPts val="0"/>
                        </a:spcAft>
                      </a:pPr>
                      <a:r>
                        <a:rPr lang="en-US" sz="1700" b="0" i="0" dirty="0" smtClean="0">
                          <a:effectLst/>
                          <a:latin typeface="Avenir Next Condensed Medium" charset="0"/>
                          <a:ea typeface="Avenir Next Condensed Medium" charset="0"/>
                          <a:cs typeface="Avenir Next Condensed Medium" charset="0"/>
                        </a:rPr>
                        <a:t>Safety</a:t>
                      </a:r>
                      <a:endParaRPr lang="en-US" sz="1700" b="0" i="0" dirty="0">
                        <a:effectLst/>
                        <a:latin typeface="Avenir Next Condensed Medium" charset="0"/>
                        <a:ea typeface="Avenir Next Condensed Medium" charset="0"/>
                        <a:cs typeface="Avenir Next Condensed Medium" charset="0"/>
                      </a:endParaRPr>
                    </a:p>
                  </a:txBody>
                  <a:tcPr marL="68580" marR="68580" marT="0" marB="0"/>
                </a:tc>
                <a:tc>
                  <a:txBody>
                    <a:bodyPr/>
                    <a:lstStyle/>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Refine safety goals and policies to address primary safety issues and concerns</a:t>
                      </a:r>
                    </a:p>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Consider a “vision zero” policy that would aim to eliminate fatalities attributable</a:t>
                      </a:r>
                      <a:r>
                        <a:rPr lang="en-US" sz="1700" kern="1200" baseline="0" dirty="0" smtClean="0">
                          <a:solidFill>
                            <a:schemeClr val="dk1"/>
                          </a:solidFill>
                          <a:effectLst/>
                          <a:latin typeface="Avenir Next Condensed" charset="0"/>
                          <a:ea typeface="Times New Roman" charset="0"/>
                          <a:cs typeface="Times New Roman" charset="0"/>
                        </a:rPr>
                        <a:t> to collisions</a:t>
                      </a:r>
                    </a:p>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Ensure that street design standards promote desirable</a:t>
                      </a:r>
                      <a:r>
                        <a:rPr lang="en-US" sz="1700" kern="1200" baseline="0" dirty="0" smtClean="0">
                          <a:solidFill>
                            <a:schemeClr val="dk1"/>
                          </a:solidFill>
                          <a:effectLst/>
                          <a:latin typeface="Avenir Next Condensed" charset="0"/>
                          <a:ea typeface="Times New Roman" charset="0"/>
                          <a:cs typeface="Times New Roman" charset="0"/>
                        </a:rPr>
                        <a:t> speeds and reduce conflicts between users</a:t>
                      </a:r>
                      <a:endParaRPr lang="en-US" sz="1700" kern="1200" dirty="0">
                        <a:solidFill>
                          <a:schemeClr val="dk1"/>
                        </a:solidFill>
                        <a:effectLst/>
                        <a:latin typeface="Avenir Next Condensed" charset="0"/>
                        <a:ea typeface="Times New Roman" charset="0"/>
                        <a:cs typeface="Times New Roman" charset="0"/>
                      </a:endParaRPr>
                    </a:p>
                  </a:txBody>
                  <a:tcPr marL="68580" marR="68580" marT="0" marB="0"/>
                </a:tc>
              </a:tr>
              <a:tr h="1293894">
                <a:tc>
                  <a:txBody>
                    <a:bodyPr/>
                    <a:lstStyle/>
                    <a:p>
                      <a:pPr marL="0" marR="0">
                        <a:spcBef>
                          <a:spcPts val="0"/>
                        </a:spcBef>
                        <a:spcAft>
                          <a:spcPts val="0"/>
                        </a:spcAft>
                      </a:pPr>
                      <a:r>
                        <a:rPr lang="en-US" sz="1700" b="0" i="0" dirty="0" smtClean="0">
                          <a:effectLst/>
                          <a:latin typeface="Avenir Next Condensed Medium" charset="0"/>
                          <a:ea typeface="Avenir Next Condensed Medium" charset="0"/>
                          <a:cs typeface="Avenir Next Condensed Medium" charset="0"/>
                        </a:rPr>
                        <a:t>Level of Service</a:t>
                      </a:r>
                      <a:endParaRPr lang="en-US" sz="1700" b="0" i="0" dirty="0">
                        <a:effectLst/>
                        <a:latin typeface="Avenir Next Condensed Medium" charset="0"/>
                        <a:ea typeface="Avenir Next Condensed Medium" charset="0"/>
                        <a:cs typeface="Avenir Next Condensed Medium" charset="0"/>
                      </a:endParaRPr>
                    </a:p>
                  </a:txBody>
                  <a:tcPr marL="68580" marR="68580" marT="0" marB="0"/>
                </a:tc>
                <a:tc>
                  <a:txBody>
                    <a:bodyPr/>
                    <a:lstStyle/>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Continue</a:t>
                      </a:r>
                      <a:r>
                        <a:rPr lang="en-US" sz="1700" kern="1200" baseline="0" dirty="0" smtClean="0">
                          <a:solidFill>
                            <a:schemeClr val="dk1"/>
                          </a:solidFill>
                          <a:effectLst/>
                          <a:latin typeface="Avenir Next Condensed" charset="0"/>
                          <a:ea typeface="Times New Roman" charset="0"/>
                          <a:cs typeface="Times New Roman" charset="0"/>
                        </a:rPr>
                        <a:t> to address level of service in roadway and project design to ensure adequacy of roadway system</a:t>
                      </a:r>
                    </a:p>
                    <a:p>
                      <a:pPr marL="285750" lvl="0" indent="-285750">
                        <a:buFont typeface="Wingdings" charset="2"/>
                        <a:buChar char="Ø"/>
                      </a:pPr>
                      <a:r>
                        <a:rPr lang="en-US" sz="1700" kern="1200" baseline="0" dirty="0" smtClean="0">
                          <a:solidFill>
                            <a:schemeClr val="dk1"/>
                          </a:solidFill>
                          <a:effectLst/>
                          <a:latin typeface="Avenir Next Condensed" charset="0"/>
                          <a:ea typeface="Times New Roman" charset="0"/>
                          <a:cs typeface="Times New Roman" charset="0"/>
                        </a:rPr>
                        <a:t>Review LOS goals to ensure that the goals complement Complete Streets goals and policies</a:t>
                      </a:r>
                      <a:endParaRPr lang="en-US" sz="1700" kern="1200" dirty="0">
                        <a:solidFill>
                          <a:schemeClr val="dk1"/>
                        </a:solidFill>
                        <a:effectLst/>
                        <a:latin typeface="Avenir Next Condensed" charset="0"/>
                        <a:ea typeface="Times New Roman"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68803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559A01AC-ACE0-479F-B6C4-BC26E1E984FF}"/>
              </a:ext>
            </a:extLst>
          </p:cNvPr>
          <p:cNvSpPr>
            <a:spLocks noGrp="1"/>
          </p:cNvSpPr>
          <p:nvPr>
            <p:ph type="title"/>
          </p:nvPr>
        </p:nvSpPr>
        <p:spPr>
          <a:xfrm>
            <a:off x="0" y="-1"/>
            <a:ext cx="8933688" cy="1234440"/>
          </a:xfrm>
        </p:spPr>
        <p:txBody>
          <a:bodyPr/>
          <a:lstStyle/>
          <a:p>
            <a:r>
              <a:rPr lang="en-US" dirty="0" smtClean="0"/>
              <a:t>General Plan Approach</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ontent Placeholder 1"/>
          <p:cNvGraphicFramePr>
            <a:graphicFrameLocks/>
          </p:cNvGraphicFramePr>
          <p:nvPr>
            <p:extLst>
              <p:ext uri="{D42A27DB-BD31-4B8C-83A1-F6EECF244321}">
                <p14:modId xmlns:p14="http://schemas.microsoft.com/office/powerpoint/2010/main" val="2093312514"/>
              </p:ext>
            </p:extLst>
          </p:nvPr>
        </p:nvGraphicFramePr>
        <p:xfrm>
          <a:off x="212651" y="1362030"/>
          <a:ext cx="11867266" cy="3875266"/>
        </p:xfrm>
        <a:graphic>
          <a:graphicData uri="http://schemas.openxmlformats.org/drawingml/2006/table">
            <a:tbl>
              <a:tblPr firstRow="1" bandRow="1">
                <a:tableStyleId>{5C22544A-7EE6-4342-B048-85BDC9FD1C3A}</a:tableStyleId>
              </a:tblPr>
              <a:tblGrid>
                <a:gridCol w="2098393"/>
                <a:gridCol w="9768873"/>
              </a:tblGrid>
              <a:tr h="465774">
                <a:tc>
                  <a:txBody>
                    <a:bodyPr/>
                    <a:lstStyle/>
                    <a:p>
                      <a:pPr marL="0" marR="0" algn="ctr">
                        <a:spcBef>
                          <a:spcPts val="0"/>
                        </a:spcBef>
                        <a:spcAft>
                          <a:spcPts val="0"/>
                        </a:spcAft>
                      </a:pPr>
                      <a:r>
                        <a:rPr lang="en-US" sz="1800" b="1" dirty="0" smtClean="0">
                          <a:effectLst/>
                          <a:latin typeface="Avenir Next Condensed" charset="0"/>
                          <a:ea typeface="Times New Roman" charset="0"/>
                          <a:cs typeface="Times New Roman" charset="0"/>
                        </a:rPr>
                        <a:t>Topic</a:t>
                      </a:r>
                      <a:endParaRPr lang="en-US" sz="1800" dirty="0">
                        <a:effectLst/>
                        <a:latin typeface="Avenir Next Condensed" charset="0"/>
                        <a:ea typeface="Times New Roman" charset="0"/>
                        <a:cs typeface="Times New Roman" charset="0"/>
                      </a:endParaRPr>
                    </a:p>
                  </a:txBody>
                  <a:tcPr marL="68580" marR="68580" marT="0" marB="0" anchor="ctr"/>
                </a:tc>
                <a:tc>
                  <a:txBody>
                    <a:bodyPr/>
                    <a:lstStyle/>
                    <a:p>
                      <a:pPr marL="0" marR="0" algn="ctr">
                        <a:spcBef>
                          <a:spcPts val="0"/>
                        </a:spcBef>
                        <a:spcAft>
                          <a:spcPts val="0"/>
                        </a:spcAft>
                      </a:pPr>
                      <a:r>
                        <a:rPr lang="en-US" sz="1800" b="1" dirty="0" smtClean="0">
                          <a:effectLst/>
                          <a:latin typeface="Avenir Next Condensed" charset="0"/>
                          <a:ea typeface="Times New Roman" charset="0"/>
                          <a:cs typeface="Times New Roman" charset="0"/>
                        </a:rPr>
                        <a:t>Potential General Plan Policies and Actions</a:t>
                      </a:r>
                      <a:endParaRPr lang="en-US" sz="1800" dirty="0">
                        <a:effectLst/>
                        <a:latin typeface="Avenir Next Condensed" charset="0"/>
                        <a:ea typeface="Times New Roman" charset="0"/>
                        <a:cs typeface="Times New Roman" charset="0"/>
                      </a:endParaRPr>
                    </a:p>
                  </a:txBody>
                  <a:tcPr marL="68580" marR="68580" marT="0" marB="0" anchor="ctr"/>
                </a:tc>
              </a:tr>
              <a:tr h="821704">
                <a:tc>
                  <a:txBody>
                    <a:bodyPr/>
                    <a:lstStyle/>
                    <a:p>
                      <a:pPr marL="0" marR="0">
                        <a:spcBef>
                          <a:spcPts val="0"/>
                        </a:spcBef>
                        <a:spcAft>
                          <a:spcPts val="0"/>
                        </a:spcAft>
                      </a:pPr>
                      <a:r>
                        <a:rPr lang="en-US" sz="1700" b="0" i="0" dirty="0" smtClean="0">
                          <a:effectLst/>
                          <a:latin typeface="Avenir Next Condensed Medium" charset="0"/>
                          <a:ea typeface="Avenir Next Condensed Medium" charset="0"/>
                          <a:cs typeface="Avenir Next Condensed Medium" charset="0"/>
                        </a:rPr>
                        <a:t>Pedestrian and Bicycle Travel</a:t>
                      </a:r>
                      <a:endParaRPr lang="en-US" sz="1700" b="0" i="0" dirty="0">
                        <a:effectLst/>
                        <a:latin typeface="Avenir Next Condensed Medium" charset="0"/>
                        <a:ea typeface="Avenir Next Condensed Medium" charset="0"/>
                        <a:cs typeface="Avenir Next Condensed Medium" charset="0"/>
                      </a:endParaRPr>
                    </a:p>
                  </a:txBody>
                  <a:tcPr marL="68580" marR="68580" marT="0" marB="0"/>
                </a:tc>
                <a:tc>
                  <a:txBody>
                    <a:bodyPr/>
                    <a:lstStyle/>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Adopt</a:t>
                      </a:r>
                      <a:r>
                        <a:rPr lang="en-US" sz="1700" kern="1200" baseline="0" dirty="0" smtClean="0">
                          <a:solidFill>
                            <a:schemeClr val="dk1"/>
                          </a:solidFill>
                          <a:effectLst/>
                          <a:latin typeface="Avenir Next Condensed" charset="0"/>
                          <a:ea typeface="Times New Roman" charset="0"/>
                          <a:cs typeface="Times New Roman" charset="0"/>
                        </a:rPr>
                        <a:t> a Pedestrian and Bicycle Network Map</a:t>
                      </a:r>
                    </a:p>
                    <a:p>
                      <a:pPr marL="285750" lvl="0" indent="-285750">
                        <a:buFont typeface="Wingdings" charset="2"/>
                        <a:buChar char="Ø"/>
                      </a:pPr>
                      <a:r>
                        <a:rPr lang="en-US" sz="1700" kern="1200" baseline="0" dirty="0" smtClean="0">
                          <a:solidFill>
                            <a:schemeClr val="dk1"/>
                          </a:solidFill>
                          <a:effectLst/>
                          <a:latin typeface="Avenir Next Condensed" charset="0"/>
                          <a:ea typeface="Times New Roman" charset="0"/>
                          <a:cs typeface="Times New Roman" charset="0"/>
                        </a:rPr>
                        <a:t>Address as part of updated street design standards</a:t>
                      </a:r>
                    </a:p>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Ensure</a:t>
                      </a:r>
                      <a:r>
                        <a:rPr lang="en-US" sz="1700" kern="1200" baseline="0" dirty="0" smtClean="0">
                          <a:solidFill>
                            <a:schemeClr val="dk1"/>
                          </a:solidFill>
                          <a:effectLst/>
                          <a:latin typeface="Avenir Next Condensed" charset="0"/>
                          <a:ea typeface="Times New Roman" charset="0"/>
                          <a:cs typeface="Times New Roman" charset="0"/>
                        </a:rPr>
                        <a:t> policies and measures support desired pedestrian and bicycle circulation system</a:t>
                      </a:r>
                      <a:endParaRPr lang="en-US" sz="1700" kern="1200" dirty="0" smtClean="0">
                        <a:solidFill>
                          <a:schemeClr val="dk1"/>
                        </a:solidFill>
                        <a:effectLst/>
                        <a:latin typeface="Avenir Next Condensed" charset="0"/>
                        <a:ea typeface="Times New Roman" charset="0"/>
                        <a:cs typeface="Times New Roman" charset="0"/>
                      </a:endParaRPr>
                    </a:p>
                  </a:txBody>
                  <a:tcPr marL="68580" marR="68580" marT="0" marB="0"/>
                </a:tc>
              </a:tr>
              <a:tr h="1293894">
                <a:tc>
                  <a:txBody>
                    <a:bodyPr/>
                    <a:lstStyle/>
                    <a:p>
                      <a:pPr marL="0" marR="0">
                        <a:spcBef>
                          <a:spcPts val="0"/>
                        </a:spcBef>
                        <a:spcAft>
                          <a:spcPts val="0"/>
                        </a:spcAft>
                      </a:pPr>
                      <a:r>
                        <a:rPr lang="en-US" sz="1700" b="0" i="0" dirty="0" smtClean="0">
                          <a:effectLst/>
                          <a:latin typeface="Avenir Next Condensed Medium" charset="0"/>
                          <a:ea typeface="Avenir Next Condensed Medium" charset="0"/>
                          <a:cs typeface="Avenir Next Condensed Medium" charset="0"/>
                        </a:rPr>
                        <a:t>Technologies</a:t>
                      </a:r>
                      <a:endParaRPr lang="en-US" sz="1700" b="0" i="0" dirty="0">
                        <a:effectLst/>
                        <a:latin typeface="Avenir Next Condensed Medium" charset="0"/>
                        <a:ea typeface="Avenir Next Condensed Medium" charset="0"/>
                        <a:cs typeface="Avenir Next Condensed Medium" charset="0"/>
                      </a:endParaRPr>
                    </a:p>
                  </a:txBody>
                  <a:tcPr marL="68580" marR="68580" marT="0" marB="0"/>
                </a:tc>
                <a:tc>
                  <a:txBody>
                    <a:bodyPr/>
                    <a:lstStyle/>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Address changing and emerging technologies, including electric vehicle charging stations, curb space management, changes in parking supply requirements, policies regarding electric scooter use and docking, and potential future technologies </a:t>
                      </a:r>
                    </a:p>
                  </a:txBody>
                  <a:tcPr marL="68580" marR="68580" marT="0" marB="0"/>
                </a:tc>
              </a:tr>
              <a:tr h="1293894">
                <a:tc>
                  <a:txBody>
                    <a:bodyPr/>
                    <a:lstStyle/>
                    <a:p>
                      <a:pPr marL="0" marR="0">
                        <a:spcBef>
                          <a:spcPts val="0"/>
                        </a:spcBef>
                        <a:spcAft>
                          <a:spcPts val="0"/>
                        </a:spcAft>
                      </a:pPr>
                      <a:r>
                        <a:rPr lang="en-US" sz="1700" b="0" i="0" dirty="0" smtClean="0">
                          <a:effectLst/>
                          <a:latin typeface="Avenir Next Condensed Medium" charset="0"/>
                          <a:ea typeface="Avenir Next Condensed Medium" charset="0"/>
                          <a:cs typeface="Avenir Next Condensed Medium" charset="0"/>
                        </a:rPr>
                        <a:t>Planned Improvements</a:t>
                      </a:r>
                      <a:endParaRPr lang="en-US" sz="1700" b="0" i="0" dirty="0">
                        <a:effectLst/>
                        <a:latin typeface="Avenir Next Condensed Medium" charset="0"/>
                        <a:ea typeface="Avenir Next Condensed Medium" charset="0"/>
                        <a:cs typeface="Avenir Next Condensed Medium" charset="0"/>
                      </a:endParaRPr>
                    </a:p>
                  </a:txBody>
                  <a:tcPr marL="68580" marR="68580" marT="0" marB="0"/>
                </a:tc>
                <a:tc>
                  <a:txBody>
                    <a:bodyPr/>
                    <a:lstStyle/>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Refine list of planned and desires improvements to reflect current and anticipated</a:t>
                      </a:r>
                      <a:r>
                        <a:rPr lang="en-US" sz="1700" kern="1200" baseline="0" dirty="0" smtClean="0">
                          <a:solidFill>
                            <a:schemeClr val="dk1"/>
                          </a:solidFill>
                          <a:effectLst/>
                          <a:latin typeface="Avenir Next Condensed" charset="0"/>
                          <a:ea typeface="Times New Roman" charset="0"/>
                          <a:cs typeface="Times New Roman" charset="0"/>
                        </a:rPr>
                        <a:t> conditions and to support VMT and Complete Streets goals</a:t>
                      </a:r>
                      <a:endParaRPr lang="en-US" sz="1700" kern="1200" dirty="0" smtClean="0">
                        <a:solidFill>
                          <a:schemeClr val="dk1"/>
                        </a:solidFill>
                        <a:effectLst/>
                        <a:latin typeface="Avenir Next Condensed" charset="0"/>
                        <a:ea typeface="Times New Roman"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8645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559A01AC-ACE0-479F-B6C4-BC26E1E984FF}"/>
              </a:ext>
            </a:extLst>
          </p:cNvPr>
          <p:cNvSpPr>
            <a:spLocks noGrp="1"/>
          </p:cNvSpPr>
          <p:nvPr>
            <p:ph type="title"/>
          </p:nvPr>
        </p:nvSpPr>
        <p:spPr>
          <a:xfrm>
            <a:off x="0" y="-1"/>
            <a:ext cx="8933688" cy="1234440"/>
          </a:xfrm>
        </p:spPr>
        <p:txBody>
          <a:bodyPr/>
          <a:lstStyle/>
          <a:p>
            <a:r>
              <a:rPr lang="en-US" dirty="0" smtClean="0"/>
              <a:t>General Plan Approach</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ontent Placeholder 1"/>
          <p:cNvGraphicFramePr>
            <a:graphicFrameLocks/>
          </p:cNvGraphicFramePr>
          <p:nvPr>
            <p:extLst>
              <p:ext uri="{D42A27DB-BD31-4B8C-83A1-F6EECF244321}">
                <p14:modId xmlns:p14="http://schemas.microsoft.com/office/powerpoint/2010/main" val="617525753"/>
              </p:ext>
            </p:extLst>
          </p:nvPr>
        </p:nvGraphicFramePr>
        <p:xfrm>
          <a:off x="180753" y="1415192"/>
          <a:ext cx="11877899" cy="3833814"/>
        </p:xfrm>
        <a:graphic>
          <a:graphicData uri="http://schemas.openxmlformats.org/drawingml/2006/table">
            <a:tbl>
              <a:tblPr firstRow="1" bandRow="1">
                <a:tableStyleId>{5C22544A-7EE6-4342-B048-85BDC9FD1C3A}</a:tableStyleId>
              </a:tblPr>
              <a:tblGrid>
                <a:gridCol w="2100273"/>
                <a:gridCol w="9777626"/>
              </a:tblGrid>
              <a:tr h="465774">
                <a:tc>
                  <a:txBody>
                    <a:bodyPr/>
                    <a:lstStyle/>
                    <a:p>
                      <a:pPr marL="0" marR="0" algn="ctr">
                        <a:spcBef>
                          <a:spcPts val="0"/>
                        </a:spcBef>
                        <a:spcAft>
                          <a:spcPts val="0"/>
                        </a:spcAft>
                      </a:pPr>
                      <a:r>
                        <a:rPr lang="en-US" sz="1800" b="1" dirty="0" smtClean="0">
                          <a:effectLst/>
                          <a:latin typeface="Avenir Next Condensed" charset="0"/>
                          <a:ea typeface="Times New Roman" charset="0"/>
                          <a:cs typeface="Times New Roman" charset="0"/>
                        </a:rPr>
                        <a:t>Topic</a:t>
                      </a:r>
                      <a:endParaRPr lang="en-US" sz="1800" dirty="0">
                        <a:effectLst/>
                        <a:latin typeface="Avenir Next Condensed" charset="0"/>
                        <a:ea typeface="Times New Roman" charset="0"/>
                        <a:cs typeface="Times New Roman" charset="0"/>
                      </a:endParaRPr>
                    </a:p>
                  </a:txBody>
                  <a:tcPr marL="68580" marR="68580" marT="0" marB="0" anchor="ctr"/>
                </a:tc>
                <a:tc>
                  <a:txBody>
                    <a:bodyPr/>
                    <a:lstStyle/>
                    <a:p>
                      <a:pPr marL="0" marR="0" algn="ctr">
                        <a:spcBef>
                          <a:spcPts val="0"/>
                        </a:spcBef>
                        <a:spcAft>
                          <a:spcPts val="0"/>
                        </a:spcAft>
                      </a:pPr>
                      <a:r>
                        <a:rPr lang="en-US" sz="1800" b="1" dirty="0" smtClean="0">
                          <a:effectLst/>
                          <a:latin typeface="Avenir Next Condensed" charset="0"/>
                          <a:ea typeface="Times New Roman" charset="0"/>
                          <a:cs typeface="Times New Roman" charset="0"/>
                        </a:rPr>
                        <a:t>Potential General Plan Policies and Actions</a:t>
                      </a:r>
                      <a:endParaRPr lang="en-US" sz="1800" dirty="0">
                        <a:effectLst/>
                        <a:latin typeface="Avenir Next Condensed" charset="0"/>
                        <a:ea typeface="Times New Roman" charset="0"/>
                        <a:cs typeface="Times New Roman" charset="0"/>
                      </a:endParaRPr>
                    </a:p>
                  </a:txBody>
                  <a:tcPr marL="68580" marR="68580" marT="0" marB="0" anchor="ctr"/>
                </a:tc>
              </a:tr>
              <a:tr h="970421">
                <a:tc>
                  <a:txBody>
                    <a:bodyPr/>
                    <a:lstStyle/>
                    <a:p>
                      <a:pPr marL="0" marR="0">
                        <a:spcBef>
                          <a:spcPts val="0"/>
                        </a:spcBef>
                        <a:spcAft>
                          <a:spcPts val="0"/>
                        </a:spcAft>
                      </a:pPr>
                      <a:r>
                        <a:rPr lang="en-US" sz="1700" dirty="0" smtClean="0">
                          <a:effectLst/>
                          <a:latin typeface="Avenir Next Condensed Medium" charset="0"/>
                          <a:ea typeface="Times New Roman" charset="0"/>
                          <a:cs typeface="Times New Roman" charset="0"/>
                        </a:rPr>
                        <a:t>Environmental Justice</a:t>
                      </a:r>
                      <a:endParaRPr lang="en-US" sz="1700" dirty="0">
                        <a:effectLst/>
                        <a:latin typeface="Avenir Next Condensed" charset="0"/>
                        <a:ea typeface="Times New Roman" charset="0"/>
                        <a:cs typeface="Times New Roman" charset="0"/>
                      </a:endParaRPr>
                    </a:p>
                  </a:txBody>
                  <a:tcPr marL="68580" marR="68580" marT="0" marB="0"/>
                </a:tc>
                <a:tc>
                  <a:txBody>
                    <a:bodyPr/>
                    <a:lstStyle/>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Update policies and plans to maximize the benefit to the public of new transportation technologies and services without adversely affecting the City’s transportation network. </a:t>
                      </a:r>
                    </a:p>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Consider implementing vehicle weight limit restrictions on roadways near sensitive uses like schools and residential neighborhoods to discourage cut-through truck traffic.</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sz="1700" kern="1200" dirty="0" smtClean="0">
                          <a:solidFill>
                            <a:schemeClr val="dk1"/>
                          </a:solidFill>
                          <a:effectLst/>
                          <a:latin typeface="Avenir Next Condensed" charset="0"/>
                          <a:ea typeface="Times New Roman" charset="0"/>
                          <a:cs typeface="Times New Roman" charset="0"/>
                        </a:rPr>
                        <a:t>Encourage and support local transit service providers to increase and expand services for people who are transit-dependent, including seniors, persons with mobility disabilities, and persons without regular access to automobiles, by improving connections to regional medical facilities, senior centers, and other support systems that serve residents and businesses. </a:t>
                      </a:r>
                    </a:p>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Review updates to transportation planning documents and any automated vehicle plans to ensure the benefits of automated mobility are equitably distributed across all segments of the community and that the negative impacts are not disproportionately borne on traditionally marginalized neighborhoods.</a:t>
                      </a:r>
                    </a:p>
                    <a:p>
                      <a:pPr marL="285750" lvl="0" indent="-285750">
                        <a:buFont typeface="Wingdings" charset="2"/>
                        <a:buChar char="Ø"/>
                      </a:pPr>
                      <a:r>
                        <a:rPr lang="en-US" sz="1700" kern="1200" dirty="0" smtClean="0">
                          <a:solidFill>
                            <a:schemeClr val="dk1"/>
                          </a:solidFill>
                          <a:effectLst/>
                          <a:latin typeface="Avenir Next Condensed" charset="0"/>
                          <a:ea typeface="Times New Roman" charset="0"/>
                          <a:cs typeface="Times New Roman" charset="0"/>
                        </a:rPr>
                        <a:t>As part of the development of or participation in any ridesharing program, including for shared automated vehicle fleets, ensure that the program considers the safety needs of vulnerable populations and loading needs of seniors, families with children, and individuals with mobility impairments.</a:t>
                      </a:r>
                    </a:p>
                  </a:txBody>
                  <a:tcPr marL="68580" marR="68580" marT="0" marB="0"/>
                </a:tc>
              </a:tr>
            </a:tbl>
          </a:graphicData>
        </a:graphic>
      </p:graphicFrame>
    </p:spTree>
    <p:extLst>
      <p:ext uri="{BB962C8B-B14F-4D97-AF65-F5344CB8AC3E}">
        <p14:creationId xmlns:p14="http://schemas.microsoft.com/office/powerpoint/2010/main" val="805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9383016"/>
              </p:ext>
            </p:extLst>
          </p:nvPr>
        </p:nvGraphicFramePr>
        <p:xfrm>
          <a:off x="215900" y="1384299"/>
          <a:ext cx="11785599" cy="5364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35431" y="1631906"/>
            <a:ext cx="2955469" cy="2923877"/>
          </a:xfrm>
          <a:prstGeom prst="rect">
            <a:avLst/>
          </a:prstGeom>
          <a:noFill/>
        </p:spPr>
        <p:txBody>
          <a:bodyPr wrap="square" rtlCol="0">
            <a:spAutoFit/>
          </a:bodyPr>
          <a:lstStyle/>
          <a:p>
            <a:pPr marL="238125" indent="-238125">
              <a:spcAft>
                <a:spcPts val="1000"/>
              </a:spcAft>
              <a:buFont typeface="Arial" panose="020B0604020202020204" pitchFamily="34" charset="0"/>
              <a:buChar char="•"/>
            </a:pPr>
            <a:r>
              <a:rPr lang="en-US" sz="2000" dirty="0" smtClean="0">
                <a:latin typeface="Cambria" panose="02040503050406030204" pitchFamily="18" charset="0"/>
              </a:rPr>
              <a:t>Community Visioning</a:t>
            </a:r>
            <a:endParaRPr lang="en-US" sz="2000" dirty="0">
              <a:latin typeface="Cambria" panose="02040503050406030204" pitchFamily="18" charset="0"/>
            </a:endParaRPr>
          </a:p>
          <a:p>
            <a:pPr marL="238125" indent="-238125">
              <a:spcAft>
                <a:spcPts val="150"/>
              </a:spcAft>
              <a:buFont typeface="Arial" panose="020B0604020202020204" pitchFamily="34" charset="0"/>
              <a:buChar char="•"/>
            </a:pPr>
            <a:r>
              <a:rPr lang="en-US" sz="2000" dirty="0" smtClean="0">
                <a:latin typeface="Cambria" panose="02040503050406030204" pitchFamily="18" charset="0"/>
              </a:rPr>
              <a:t>White Papers</a:t>
            </a:r>
          </a:p>
          <a:p>
            <a:pPr marL="465138" lvl="1" indent="-225425">
              <a:spcAft>
                <a:spcPts val="150"/>
              </a:spcAft>
              <a:buSzPct val="80000"/>
              <a:buFont typeface="Wingdings" charset="2"/>
              <a:buChar char="Ø"/>
            </a:pPr>
            <a:r>
              <a:rPr lang="en-US" dirty="0" smtClean="0">
                <a:latin typeface="Cambria" panose="02040503050406030204" pitchFamily="18" charset="0"/>
              </a:rPr>
              <a:t>Vision &amp; Opportunities</a:t>
            </a:r>
          </a:p>
          <a:p>
            <a:pPr marL="465138" lvl="1" indent="-225425">
              <a:spcAft>
                <a:spcPts val="150"/>
              </a:spcAft>
              <a:buSzPct val="80000"/>
              <a:buFont typeface="Wingdings" charset="2"/>
              <a:buChar char="Ø"/>
            </a:pPr>
            <a:r>
              <a:rPr lang="en-US" dirty="0">
                <a:latin typeface="Cambria" panose="02040503050406030204" pitchFamily="18" charset="0"/>
              </a:rPr>
              <a:t>Mobility</a:t>
            </a:r>
          </a:p>
          <a:p>
            <a:pPr marL="465138" lvl="1" indent="-225425">
              <a:spcAft>
                <a:spcPts val="150"/>
              </a:spcAft>
              <a:buSzPct val="80000"/>
              <a:buFont typeface="Wingdings" charset="2"/>
              <a:buChar char="Ø"/>
            </a:pPr>
            <a:r>
              <a:rPr lang="en-US" dirty="0" smtClean="0">
                <a:latin typeface="Cambria" panose="02040503050406030204" pitchFamily="18" charset="0"/>
              </a:rPr>
              <a:t>Environmental </a:t>
            </a:r>
            <a:r>
              <a:rPr lang="en-US" dirty="0">
                <a:latin typeface="Cambria" panose="02040503050406030204" pitchFamily="18" charset="0"/>
              </a:rPr>
              <a:t>Justice</a:t>
            </a:r>
          </a:p>
          <a:p>
            <a:pPr marL="465138" lvl="1" indent="-225425">
              <a:spcAft>
                <a:spcPts val="150"/>
              </a:spcAft>
              <a:buSzPct val="80000"/>
              <a:buFont typeface="Wingdings" charset="2"/>
              <a:buChar char="Ø"/>
            </a:pPr>
            <a:r>
              <a:rPr lang="en-US" dirty="0">
                <a:latin typeface="Cambria" panose="02040503050406030204" pitchFamily="18" charset="0"/>
              </a:rPr>
              <a:t>Climate </a:t>
            </a:r>
            <a:r>
              <a:rPr lang="en-US" dirty="0" smtClean="0">
                <a:latin typeface="Cambria" panose="02040503050406030204" pitchFamily="18" charset="0"/>
              </a:rPr>
              <a:t>Adaptation</a:t>
            </a:r>
          </a:p>
          <a:p>
            <a:pPr marL="239713" lvl="1" indent="-120650">
              <a:spcAft>
                <a:spcPts val="150"/>
              </a:spcAft>
              <a:buSzPct val="80000"/>
            </a:pPr>
            <a:endParaRPr lang="en-US" sz="1600" dirty="0">
              <a:latin typeface="Cambria" panose="02040503050406030204" pitchFamily="18" charset="0"/>
            </a:endParaRPr>
          </a:p>
          <a:p>
            <a:pPr marL="239713" lvl="1" indent="-120650">
              <a:spcAft>
                <a:spcPts val="150"/>
              </a:spcAft>
              <a:buSzPct val="80000"/>
            </a:pPr>
            <a:r>
              <a:rPr lang="en-US" sz="2000" dirty="0" smtClean="0">
                <a:solidFill>
                  <a:schemeClr val="accent3"/>
                </a:solidFill>
                <a:latin typeface="Cambria" panose="02040503050406030204" pitchFamily="18" charset="0"/>
              </a:rPr>
              <a:t>Complete</a:t>
            </a:r>
            <a:endParaRPr lang="en-US" sz="2000" dirty="0">
              <a:solidFill>
                <a:schemeClr val="accent3"/>
              </a:solidFill>
              <a:latin typeface="Cambria" panose="02040503050406030204" pitchFamily="18" charset="0"/>
            </a:endParaRPr>
          </a:p>
          <a:p>
            <a:pPr marL="238125" indent="-238125">
              <a:spcAft>
                <a:spcPts val="150"/>
              </a:spcAft>
              <a:buFont typeface="Arial" panose="020B0604020202020204" pitchFamily="34" charset="0"/>
              <a:buChar char="•"/>
            </a:pPr>
            <a:endParaRPr lang="en-US" sz="1600" dirty="0">
              <a:latin typeface="Cambria" panose="02040503050406030204" pitchFamily="18" charset="0"/>
            </a:endParaRPr>
          </a:p>
        </p:txBody>
      </p:sp>
      <p:sp>
        <p:nvSpPr>
          <p:cNvPr id="6" name="TextBox 5"/>
          <p:cNvSpPr txBox="1"/>
          <p:nvPr/>
        </p:nvSpPr>
        <p:spPr>
          <a:xfrm>
            <a:off x="4419600" y="1631906"/>
            <a:ext cx="3024188" cy="3534301"/>
          </a:xfrm>
          <a:prstGeom prst="rect">
            <a:avLst/>
          </a:prstGeom>
          <a:noFill/>
        </p:spPr>
        <p:txBody>
          <a:bodyPr wrap="square" rtlCol="0">
            <a:spAutoFit/>
          </a:bodyPr>
          <a:lstStyle/>
          <a:p>
            <a:pPr marL="238125" indent="-238125">
              <a:spcAft>
                <a:spcPts val="150"/>
              </a:spcAft>
              <a:buFont typeface="Arial" panose="020B0604020202020204" pitchFamily="34" charset="0"/>
              <a:buChar char="•"/>
            </a:pPr>
            <a:r>
              <a:rPr lang="en-US" sz="2000" dirty="0" smtClean="0">
                <a:latin typeface="Cambria" panose="02040503050406030204" pitchFamily="18" charset="0"/>
              </a:rPr>
              <a:t>City Council Work Sessions:</a:t>
            </a:r>
            <a:br>
              <a:rPr lang="en-US" sz="2000" dirty="0" smtClean="0">
                <a:latin typeface="Cambria" panose="02040503050406030204" pitchFamily="18" charset="0"/>
              </a:rPr>
            </a:br>
            <a:r>
              <a:rPr lang="en-US" sz="2000" dirty="0" smtClean="0">
                <a:solidFill>
                  <a:schemeClr val="accent3"/>
                </a:solidFill>
                <a:latin typeface="Cambria" panose="02040503050406030204" pitchFamily="18" charset="0"/>
              </a:rPr>
              <a:t>September </a:t>
            </a:r>
            <a:r>
              <a:rPr lang="en-US" sz="2000" dirty="0" smtClean="0">
                <a:solidFill>
                  <a:schemeClr val="accent3"/>
                </a:solidFill>
                <a:latin typeface="Cambria" panose="02040503050406030204" pitchFamily="18" charset="0"/>
              </a:rPr>
              <a:t>2019 -  </a:t>
            </a:r>
            <a:r>
              <a:rPr lang="en-US" sz="2000" dirty="0" smtClean="0">
                <a:solidFill>
                  <a:schemeClr val="accent3"/>
                </a:solidFill>
                <a:latin typeface="Cambria" panose="02040503050406030204" pitchFamily="18" charset="0"/>
              </a:rPr>
              <a:t>January 2020</a:t>
            </a:r>
          </a:p>
          <a:p>
            <a:pPr marL="465138" lvl="1" indent="-225425">
              <a:spcAft>
                <a:spcPts val="150"/>
              </a:spcAft>
              <a:buSzPct val="80000"/>
              <a:buFont typeface="Wingdings" charset="2"/>
              <a:buChar char="Ø"/>
            </a:pPr>
            <a:r>
              <a:rPr lang="en-US" dirty="0" smtClean="0">
                <a:latin typeface="Cambria" panose="02040503050406030204" pitchFamily="18" charset="0"/>
              </a:rPr>
              <a:t>Vision: Focused Updates</a:t>
            </a:r>
          </a:p>
          <a:p>
            <a:pPr marL="465138" lvl="1" indent="-225425">
              <a:spcAft>
                <a:spcPts val="150"/>
              </a:spcAft>
              <a:buSzPct val="80000"/>
              <a:buFont typeface="Wingdings" charset="2"/>
              <a:buChar char="Ø"/>
            </a:pPr>
            <a:r>
              <a:rPr lang="en-US" dirty="0" smtClean="0">
                <a:latin typeface="Cambria" panose="02040503050406030204" pitchFamily="18" charset="0"/>
              </a:rPr>
              <a:t>Environmental Justice </a:t>
            </a:r>
            <a:r>
              <a:rPr lang="en-US" dirty="0" smtClean="0">
                <a:latin typeface="Cambria" panose="02040503050406030204" pitchFamily="18" charset="0"/>
              </a:rPr>
              <a:t>&amp; Climate Adaptation</a:t>
            </a:r>
          </a:p>
          <a:p>
            <a:pPr marL="465138" lvl="1" indent="-225425">
              <a:spcAft>
                <a:spcPts val="800"/>
              </a:spcAft>
              <a:buSzPct val="80000"/>
              <a:buFont typeface="Wingdings" charset="2"/>
              <a:buChar char="Ø"/>
            </a:pPr>
            <a:r>
              <a:rPr lang="en-US" dirty="0" smtClean="0">
                <a:latin typeface="Cambria" panose="02040503050406030204" pitchFamily="18" charset="0"/>
              </a:rPr>
              <a:t>Mobility</a:t>
            </a:r>
          </a:p>
          <a:p>
            <a:pPr marL="238125" indent="-238125">
              <a:spcAft>
                <a:spcPts val="150"/>
              </a:spcAft>
              <a:buFont typeface="Arial" panose="020B0604020202020204" pitchFamily="34" charset="0"/>
              <a:buChar char="•"/>
            </a:pPr>
            <a:r>
              <a:rPr lang="en-US" sz="2000" dirty="0" smtClean="0">
                <a:latin typeface="Cambria" panose="02040503050406030204" pitchFamily="18" charset="0"/>
              </a:rPr>
              <a:t>Public </a:t>
            </a:r>
            <a:r>
              <a:rPr lang="en-US" sz="2000" dirty="0" smtClean="0">
                <a:latin typeface="Cambria" panose="02040503050406030204" pitchFamily="18" charset="0"/>
              </a:rPr>
              <a:t>Draft General Plan:  </a:t>
            </a:r>
            <a:r>
              <a:rPr lang="en-US" sz="2000" dirty="0" smtClean="0">
                <a:solidFill>
                  <a:schemeClr val="accent3"/>
                </a:solidFill>
                <a:latin typeface="Cambria" panose="02040503050406030204" pitchFamily="18" charset="0"/>
              </a:rPr>
              <a:t>Spring/Summer 2020</a:t>
            </a:r>
            <a:endParaRPr lang="en-US" sz="2000" dirty="0">
              <a:solidFill>
                <a:schemeClr val="accent3"/>
              </a:solidFill>
              <a:latin typeface="Cambria" panose="02040503050406030204" pitchFamily="18" charset="0"/>
            </a:endParaRPr>
          </a:p>
        </p:txBody>
      </p:sp>
      <p:sp>
        <p:nvSpPr>
          <p:cNvPr id="7" name="TextBox 6"/>
          <p:cNvSpPr txBox="1"/>
          <p:nvPr/>
        </p:nvSpPr>
        <p:spPr>
          <a:xfrm>
            <a:off x="8403769" y="1631906"/>
            <a:ext cx="2955469" cy="1856919"/>
          </a:xfrm>
          <a:prstGeom prst="rect">
            <a:avLst/>
          </a:prstGeom>
          <a:noFill/>
        </p:spPr>
        <p:txBody>
          <a:bodyPr wrap="square" rtlCol="0">
            <a:spAutoFit/>
          </a:bodyPr>
          <a:lstStyle/>
          <a:p>
            <a:pPr marL="238125" indent="-238125">
              <a:spcAft>
                <a:spcPts val="1000"/>
              </a:spcAft>
              <a:buFont typeface="Arial" panose="020B0604020202020204" pitchFamily="34" charset="0"/>
              <a:buChar char="•"/>
            </a:pPr>
            <a:r>
              <a:rPr lang="en-US" sz="2000" dirty="0" smtClean="0">
                <a:latin typeface="Cambria" panose="02040503050406030204" pitchFamily="18" charset="0"/>
              </a:rPr>
              <a:t>Initial Study/Negative Declaration</a:t>
            </a:r>
            <a:endParaRPr lang="en-US" sz="2000" dirty="0">
              <a:latin typeface="Cambria" panose="02040503050406030204" pitchFamily="18" charset="0"/>
            </a:endParaRPr>
          </a:p>
          <a:p>
            <a:pPr marL="238125" indent="-238125">
              <a:spcAft>
                <a:spcPts val="1000"/>
              </a:spcAft>
              <a:buFont typeface="Arial" panose="020B0604020202020204" pitchFamily="34" charset="0"/>
              <a:buChar char="•"/>
            </a:pPr>
            <a:r>
              <a:rPr lang="en-US" sz="2000" dirty="0" smtClean="0">
                <a:latin typeface="Cambria" panose="02040503050406030204" pitchFamily="18" charset="0"/>
              </a:rPr>
              <a:t>City Council Hearings: </a:t>
            </a:r>
            <a:r>
              <a:rPr lang="en-US" dirty="0">
                <a:solidFill>
                  <a:schemeClr val="accent3"/>
                </a:solidFill>
                <a:latin typeface="Cambria" panose="02040503050406030204" pitchFamily="18" charset="0"/>
              </a:rPr>
              <a:t>S</a:t>
            </a:r>
            <a:r>
              <a:rPr lang="en-US" dirty="0" smtClean="0">
                <a:solidFill>
                  <a:schemeClr val="accent3"/>
                </a:solidFill>
                <a:latin typeface="Cambria" panose="02040503050406030204" pitchFamily="18" charset="0"/>
              </a:rPr>
              <a:t>ummer 2020</a:t>
            </a:r>
            <a:endParaRPr lang="en-US" dirty="0">
              <a:solidFill>
                <a:schemeClr val="accent3"/>
              </a:solidFill>
              <a:latin typeface="Cambria" panose="02040503050406030204" pitchFamily="18" charset="0"/>
            </a:endParaRPr>
          </a:p>
          <a:p>
            <a:pPr marL="238125" indent="-238125">
              <a:spcAft>
                <a:spcPts val="1000"/>
              </a:spcAft>
              <a:buFont typeface="Arial" panose="020B0604020202020204" pitchFamily="34" charset="0"/>
              <a:buChar char="•"/>
            </a:pPr>
            <a:r>
              <a:rPr lang="en-US" sz="2000" dirty="0">
                <a:latin typeface="Cambria" panose="02040503050406030204" pitchFamily="18" charset="0"/>
              </a:rPr>
              <a:t>Final General </a:t>
            </a:r>
            <a:r>
              <a:rPr lang="en-US" sz="2000" dirty="0" smtClean="0">
                <a:latin typeface="Cambria" panose="02040503050406030204" pitchFamily="18" charset="0"/>
              </a:rPr>
              <a:t>Plan </a:t>
            </a:r>
            <a:endParaRPr lang="en-US" sz="2000" dirty="0">
              <a:latin typeface="Cambria" panose="02040503050406030204" pitchFamily="18" charset="0"/>
            </a:endParaRPr>
          </a:p>
        </p:txBody>
      </p:sp>
      <p:sp>
        <p:nvSpPr>
          <p:cNvPr id="14" name="Rectangle 13"/>
          <p:cNvSpPr/>
          <p:nvPr/>
        </p:nvSpPr>
        <p:spPr>
          <a:xfrm>
            <a:off x="8212640" y="-4768"/>
            <a:ext cx="3974592" cy="1234440"/>
          </a:xfrm>
          <a:prstGeom prst="rect">
            <a:avLst/>
          </a:prstGeom>
          <a:gradFill flip="none" rotWithShape="1">
            <a:gsLst>
              <a:gs pos="0">
                <a:schemeClr val="bg2">
                  <a:lumMod val="50000"/>
                </a:schemeClr>
              </a:gs>
              <a:gs pos="50000">
                <a:schemeClr val="bg2">
                  <a:lumMod val="90000"/>
                </a:schemeClr>
              </a:gs>
              <a:gs pos="100000">
                <a:schemeClr val="bg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4"/>
          <p:cNvSpPr>
            <a:spLocks noGrp="1"/>
          </p:cNvSpPr>
          <p:nvPr>
            <p:ph type="title"/>
          </p:nvPr>
        </p:nvSpPr>
        <p:spPr>
          <a:xfrm>
            <a:off x="0" y="-2375"/>
            <a:ext cx="8935656" cy="1234440"/>
          </a:xfrm>
        </p:spPr>
        <p:txBody>
          <a:bodyPr/>
          <a:lstStyle/>
          <a:p>
            <a:r>
              <a:rPr lang="en-US" dirty="0" smtClean="0"/>
              <a:t>Process</a:t>
            </a:r>
            <a:endParaRPr lang="en-US"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2805" y="68333"/>
            <a:ext cx="1717278" cy="1088238"/>
          </a:xfrm>
          <a:prstGeom prst="rect">
            <a:avLst/>
          </a:prstGeom>
        </p:spPr>
      </p:pic>
    </p:spTree>
    <p:extLst>
      <p:ext uri="{BB962C8B-B14F-4D97-AF65-F5344CB8AC3E}">
        <p14:creationId xmlns:p14="http://schemas.microsoft.com/office/powerpoint/2010/main" val="283065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General Plan Update Schedule</a:t>
            </a:r>
            <a:endParaRPr lang="en-US" dirty="0"/>
          </a:p>
        </p:txBody>
      </p:sp>
      <p:sp>
        <p:nvSpPr>
          <p:cNvPr id="4" name="Content Placeholder 3"/>
          <p:cNvSpPr>
            <a:spLocks noGrp="1"/>
          </p:cNvSpPr>
          <p:nvPr>
            <p:ph idx="1"/>
          </p:nvPr>
        </p:nvSpPr>
        <p:spPr/>
        <p:txBody>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619680249"/>
              </p:ext>
            </p:extLst>
          </p:nvPr>
        </p:nvGraphicFramePr>
        <p:xfrm>
          <a:off x="119484" y="1372930"/>
          <a:ext cx="11843916" cy="5485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24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763" y="1528927"/>
            <a:ext cx="10165933" cy="4667700"/>
          </a:xfrm>
        </p:spPr>
        <p:txBody>
          <a:bodyPr>
            <a:noAutofit/>
          </a:bodyPr>
          <a:lstStyle/>
          <a:p>
            <a:pPr marL="0" indent="0">
              <a:buNone/>
            </a:pPr>
            <a:r>
              <a:rPr lang="en-US" sz="3000" dirty="0" smtClean="0">
                <a:latin typeface="+mn-lt"/>
              </a:rPr>
              <a:t>The Circulation Element will address </a:t>
            </a:r>
            <a:r>
              <a:rPr lang="en-US" sz="3000" dirty="0">
                <a:latin typeface="+mn-lt"/>
              </a:rPr>
              <a:t>the </a:t>
            </a:r>
            <a:r>
              <a:rPr lang="en-US" sz="3000" dirty="0" smtClean="0">
                <a:latin typeface="+mn-lt"/>
              </a:rPr>
              <a:t>following topics </a:t>
            </a:r>
            <a:r>
              <a:rPr lang="is-IS" sz="3000" dirty="0" smtClean="0">
                <a:latin typeface="+mn-lt"/>
              </a:rPr>
              <a:t>:</a:t>
            </a:r>
            <a:endParaRPr lang="is-IS" sz="3000" dirty="0">
              <a:latin typeface="+mn-lt"/>
            </a:endParaRPr>
          </a:p>
          <a:p>
            <a:pPr>
              <a:buSzPct val="90000"/>
              <a:buFont typeface="Wingdings" charset="2"/>
              <a:buChar char="Ø"/>
            </a:pPr>
            <a:r>
              <a:rPr lang="en-US" sz="2600" dirty="0" smtClean="0">
                <a:latin typeface="+mn-lt"/>
              </a:rPr>
              <a:t>Oakley’s </a:t>
            </a:r>
            <a:r>
              <a:rPr lang="en-US" sz="2600" dirty="0">
                <a:latin typeface="+mn-lt"/>
              </a:rPr>
              <a:t>Mobility Goals, Policies &amp; Programs</a:t>
            </a:r>
          </a:p>
          <a:p>
            <a:pPr>
              <a:buSzPct val="90000"/>
              <a:buFont typeface="Wingdings" charset="2"/>
              <a:buChar char="Ø"/>
            </a:pPr>
            <a:r>
              <a:rPr lang="en-US" sz="2600" dirty="0">
                <a:latin typeface="+mn-lt"/>
              </a:rPr>
              <a:t>Citywide Transportation  Plan</a:t>
            </a:r>
          </a:p>
          <a:p>
            <a:pPr marL="803275" lvl="1" indent="-338138"/>
            <a:r>
              <a:rPr lang="en-US" sz="2600" dirty="0">
                <a:latin typeface="+mn-lt"/>
              </a:rPr>
              <a:t>Roadway Classifications &amp; Street Design Standards</a:t>
            </a:r>
          </a:p>
          <a:p>
            <a:pPr marL="803275" lvl="1" indent="-338138"/>
            <a:r>
              <a:rPr lang="en-US" sz="2600" dirty="0">
                <a:latin typeface="+mn-lt"/>
              </a:rPr>
              <a:t>Bicycle, Motor Vehicle, Pedestrian  &amp; Transit</a:t>
            </a:r>
          </a:p>
          <a:p>
            <a:pPr marL="803275" lvl="1" indent="-338138"/>
            <a:r>
              <a:rPr lang="en-US" sz="2600" dirty="0">
                <a:latin typeface="+mn-lt"/>
              </a:rPr>
              <a:t>Regional Connections </a:t>
            </a:r>
          </a:p>
          <a:p>
            <a:pPr marL="803275" lvl="1" indent="-338138"/>
            <a:r>
              <a:rPr lang="en-US" sz="2600" dirty="0">
                <a:latin typeface="+mn-lt"/>
              </a:rPr>
              <a:t>Future Improvements</a:t>
            </a:r>
          </a:p>
          <a:p>
            <a:pPr>
              <a:buSzPct val="90000"/>
              <a:buFont typeface="Wingdings" charset="2"/>
              <a:buChar char="Ø"/>
            </a:pPr>
            <a:r>
              <a:rPr lang="en-US" sz="2600" dirty="0">
                <a:latin typeface="+mn-lt"/>
              </a:rPr>
              <a:t>Consistency with other General Plan elements</a:t>
            </a:r>
          </a:p>
          <a:p>
            <a:pPr>
              <a:buSzPct val="90000"/>
              <a:buFont typeface="Wingdings" charset="2"/>
              <a:buChar char="Ø"/>
            </a:pPr>
            <a:r>
              <a:rPr lang="en-US" sz="2600" dirty="0">
                <a:latin typeface="+mn-lt"/>
              </a:rPr>
              <a:t>State law requirements</a:t>
            </a:r>
          </a:p>
          <a:p>
            <a:pPr>
              <a:spcBef>
                <a:spcPts val="1200"/>
              </a:spcBef>
              <a:buFont typeface="Wingdings" charset="2"/>
              <a:buChar char="Ø"/>
            </a:pPr>
            <a:endParaRPr lang="en-US" sz="2600" dirty="0">
              <a:latin typeface="+mn-lt"/>
            </a:endParaRPr>
          </a:p>
        </p:txBody>
      </p:sp>
      <p:sp>
        <p:nvSpPr>
          <p:cNvPr id="10" name="Title 9">
            <a:extLst>
              <a:ext uri="{FF2B5EF4-FFF2-40B4-BE49-F238E27FC236}">
                <a16:creationId xmlns="" xmlns:a16="http://schemas.microsoft.com/office/drawing/2014/main" id="{559A01AC-ACE0-479F-B6C4-BC26E1E984FF}"/>
              </a:ext>
            </a:extLst>
          </p:cNvPr>
          <p:cNvSpPr>
            <a:spLocks noGrp="1"/>
          </p:cNvSpPr>
          <p:nvPr>
            <p:ph type="title"/>
          </p:nvPr>
        </p:nvSpPr>
        <p:spPr>
          <a:xfrm>
            <a:off x="0" y="-1"/>
            <a:ext cx="8933688" cy="1234440"/>
          </a:xfrm>
        </p:spPr>
        <p:txBody>
          <a:bodyPr/>
          <a:lstStyle/>
          <a:p>
            <a:r>
              <a:rPr lang="en-US" dirty="0" smtClean="0"/>
              <a:t>Circulation Element Topics</a:t>
            </a:r>
            <a:endParaRPr lang="en-US" dirty="0"/>
          </a:p>
        </p:txBody>
      </p:sp>
    </p:spTree>
    <p:extLst>
      <p:ext uri="{BB962C8B-B14F-4D97-AF65-F5344CB8AC3E}">
        <p14:creationId xmlns:p14="http://schemas.microsoft.com/office/powerpoint/2010/main" val="161527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4770" y="1700463"/>
            <a:ext cx="3741165" cy="4471737"/>
          </a:xfrm>
        </p:spPr>
        <p:txBody>
          <a:bodyPr>
            <a:normAutofit lnSpcReduction="10000"/>
          </a:bodyPr>
          <a:lstStyle/>
          <a:p>
            <a:r>
              <a:rPr lang="en-US" dirty="0" smtClean="0"/>
              <a:t>Changes to State requirements &amp; performance measures</a:t>
            </a:r>
          </a:p>
          <a:p>
            <a:pPr lvl="1"/>
            <a:r>
              <a:rPr lang="en-US" dirty="0" smtClean="0"/>
              <a:t>Complete Streets</a:t>
            </a:r>
          </a:p>
          <a:p>
            <a:pPr lvl="1"/>
            <a:r>
              <a:rPr lang="en-US" dirty="0" smtClean="0"/>
              <a:t>Vehicle Miles Traveled</a:t>
            </a:r>
          </a:p>
          <a:p>
            <a:r>
              <a:rPr lang="en-US" dirty="0" smtClean="0"/>
              <a:t>Land Use, Mobility &amp; Employment Trends</a:t>
            </a:r>
          </a:p>
          <a:p>
            <a:r>
              <a:rPr lang="en-US" dirty="0" smtClean="0"/>
              <a:t>Update Mobility </a:t>
            </a:r>
            <a:r>
              <a:rPr lang="en-US" dirty="0"/>
              <a:t>Vision &amp; Multi-modal </a:t>
            </a:r>
            <a:r>
              <a:rPr lang="en-US" dirty="0" smtClean="0"/>
              <a:t>Priorities</a:t>
            </a:r>
            <a:endParaRPr lang="en-US" dirty="0"/>
          </a:p>
        </p:txBody>
      </p:sp>
      <p:sp>
        <p:nvSpPr>
          <p:cNvPr id="3" name="Title 2"/>
          <p:cNvSpPr>
            <a:spLocks noGrp="1"/>
          </p:cNvSpPr>
          <p:nvPr>
            <p:ph type="title"/>
          </p:nvPr>
        </p:nvSpPr>
        <p:spPr/>
        <p:txBody>
          <a:bodyPr/>
          <a:lstStyle/>
          <a:p>
            <a:r>
              <a:rPr lang="en-US" dirty="0" smtClean="0"/>
              <a:t>Circulation Element Update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2617" y="1765384"/>
            <a:ext cx="6538380" cy="3680866"/>
          </a:xfrm>
          <a:prstGeom prst="rect">
            <a:avLst/>
          </a:prstGeom>
        </p:spPr>
      </p:pic>
    </p:spTree>
    <p:extLst>
      <p:ext uri="{BB962C8B-B14F-4D97-AF65-F5344CB8AC3E}">
        <p14:creationId xmlns:p14="http://schemas.microsoft.com/office/powerpoint/2010/main" val="28628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Complete Streets Act</a:t>
            </a:r>
            <a:endParaRPr lang="en-US" dirty="0"/>
          </a:p>
        </p:txBody>
      </p:sp>
      <p:sp>
        <p:nvSpPr>
          <p:cNvPr id="4" name="Rectangle 3"/>
          <p:cNvSpPr/>
          <p:nvPr/>
        </p:nvSpPr>
        <p:spPr>
          <a:xfrm>
            <a:off x="6411432" y="1554838"/>
            <a:ext cx="5390707" cy="4431983"/>
          </a:xfrm>
          <a:prstGeom prst="rect">
            <a:avLst/>
          </a:prstGeom>
        </p:spPr>
        <p:txBody>
          <a:bodyPr wrap="square">
            <a:spAutoFit/>
          </a:bodyPr>
          <a:lstStyle/>
          <a:p>
            <a:r>
              <a:rPr lang="en-US" sz="3000" dirty="0" smtClean="0">
                <a:solidFill>
                  <a:schemeClr val="bg2">
                    <a:lumMod val="25000"/>
                  </a:schemeClr>
                </a:solidFill>
              </a:rPr>
              <a:t>Complete Streets Act</a:t>
            </a:r>
            <a:endParaRPr lang="en-US" sz="3000" dirty="0">
              <a:solidFill>
                <a:schemeClr val="bg2">
                  <a:lumMod val="25000"/>
                </a:schemeClr>
              </a:solidFill>
            </a:endParaRPr>
          </a:p>
          <a:p>
            <a:r>
              <a:rPr lang="en-US" sz="2800" i="1" dirty="0">
                <a:solidFill>
                  <a:schemeClr val="bg2">
                    <a:lumMod val="25000"/>
                  </a:schemeClr>
                </a:solidFill>
              </a:rPr>
              <a:t>The term “Complete Streets”</a:t>
            </a:r>
          </a:p>
          <a:p>
            <a:r>
              <a:rPr lang="en-US" sz="2800" i="1" dirty="0">
                <a:solidFill>
                  <a:schemeClr val="bg2">
                    <a:lumMod val="25000"/>
                  </a:schemeClr>
                </a:solidFill>
              </a:rPr>
              <a:t>refers to a balanced, multimodal</a:t>
            </a:r>
          </a:p>
          <a:p>
            <a:r>
              <a:rPr lang="en-US" sz="2800" i="1" dirty="0">
                <a:solidFill>
                  <a:schemeClr val="bg2">
                    <a:lumMod val="25000"/>
                  </a:schemeClr>
                </a:solidFill>
              </a:rPr>
              <a:t>transportation network that</a:t>
            </a:r>
          </a:p>
          <a:p>
            <a:r>
              <a:rPr lang="en-US" sz="2800" i="1" dirty="0">
                <a:solidFill>
                  <a:schemeClr val="bg2">
                    <a:lumMod val="25000"/>
                  </a:schemeClr>
                </a:solidFill>
              </a:rPr>
              <a:t>meets the needs of all users of</a:t>
            </a:r>
          </a:p>
          <a:p>
            <a:r>
              <a:rPr lang="en-US" sz="2800" i="1" dirty="0">
                <a:solidFill>
                  <a:schemeClr val="bg2">
                    <a:lumMod val="25000"/>
                  </a:schemeClr>
                </a:solidFill>
              </a:rPr>
              <a:t>streets -- including bicyclists,</a:t>
            </a:r>
          </a:p>
          <a:p>
            <a:r>
              <a:rPr lang="en-US" sz="2800" i="1" dirty="0">
                <a:solidFill>
                  <a:schemeClr val="bg2">
                    <a:lumMod val="25000"/>
                  </a:schemeClr>
                </a:solidFill>
              </a:rPr>
              <a:t>children, and persons with</a:t>
            </a:r>
          </a:p>
          <a:p>
            <a:r>
              <a:rPr lang="en-US" sz="2800" i="1" dirty="0">
                <a:solidFill>
                  <a:schemeClr val="bg2">
                    <a:lumMod val="25000"/>
                  </a:schemeClr>
                </a:solidFill>
              </a:rPr>
              <a:t>disabilities, motorists, movers of</a:t>
            </a:r>
          </a:p>
          <a:p>
            <a:r>
              <a:rPr lang="en-US" sz="2800" i="1" dirty="0">
                <a:solidFill>
                  <a:schemeClr val="bg2">
                    <a:lumMod val="25000"/>
                  </a:schemeClr>
                </a:solidFill>
              </a:rPr>
              <a:t>commercial goods, pedestrians,</a:t>
            </a:r>
          </a:p>
          <a:p>
            <a:r>
              <a:rPr lang="en-US" sz="2800" i="1" dirty="0">
                <a:solidFill>
                  <a:schemeClr val="bg2">
                    <a:lumMod val="25000"/>
                  </a:schemeClr>
                </a:solidFill>
              </a:rPr>
              <a:t>public transportation, and seniors.</a:t>
            </a:r>
          </a:p>
        </p:txBody>
      </p:sp>
      <p:pic>
        <p:nvPicPr>
          <p:cNvPr id="5" name="Picture 4" descr="J:\JURISDICTION\O\Oakley\270-028 Oakley General Plan\Deliverables\F082819-15-Dinuba-2-lane Arterial without landscap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28" y="2591966"/>
            <a:ext cx="5997626" cy="1980033"/>
          </a:xfrm>
          <a:prstGeom prst="rect">
            <a:avLst/>
          </a:prstGeom>
          <a:noFill/>
          <a:ln>
            <a:noFill/>
          </a:ln>
          <a:effectLst>
            <a:softEdge rad="12700"/>
          </a:effectLst>
        </p:spPr>
      </p:pic>
    </p:spTree>
    <p:extLst>
      <p:ext uri="{BB962C8B-B14F-4D97-AF65-F5344CB8AC3E}">
        <p14:creationId xmlns:p14="http://schemas.microsoft.com/office/powerpoint/2010/main" val="40261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918" y="1700463"/>
            <a:ext cx="2948474" cy="4471737"/>
          </a:xfrm>
        </p:spPr>
        <p:txBody>
          <a:bodyPr>
            <a:normAutofit fontScale="92500"/>
          </a:bodyPr>
          <a:lstStyle/>
          <a:p>
            <a:pPr>
              <a:buSzPct val="90000"/>
              <a:buFont typeface="Wingdings" charset="2"/>
              <a:buChar char="Ø"/>
            </a:pPr>
            <a:r>
              <a:rPr lang="en-US" dirty="0" smtClean="0"/>
              <a:t>Roadway Network Plan</a:t>
            </a:r>
          </a:p>
          <a:p>
            <a:pPr lvl="1"/>
            <a:r>
              <a:rPr lang="en-US" dirty="0" smtClean="0"/>
              <a:t>Arterial Streets</a:t>
            </a:r>
          </a:p>
          <a:p>
            <a:pPr lvl="1"/>
            <a:r>
              <a:rPr lang="en-US" dirty="0" smtClean="0"/>
              <a:t>Collector Streets</a:t>
            </a:r>
          </a:p>
          <a:p>
            <a:pPr lvl="1"/>
            <a:r>
              <a:rPr lang="en-US" dirty="0" smtClean="0"/>
              <a:t>Local Streets</a:t>
            </a:r>
          </a:p>
          <a:p>
            <a:pPr>
              <a:buSzPct val="90000"/>
              <a:buFont typeface="Wingdings" charset="2"/>
              <a:buChar char="Ø"/>
            </a:pPr>
            <a:r>
              <a:rPr lang="en-US" dirty="0"/>
              <a:t>Designated Truck Route Plan</a:t>
            </a:r>
          </a:p>
          <a:p>
            <a:pPr>
              <a:buSzPct val="90000"/>
              <a:buFont typeface="Wingdings" charset="2"/>
              <a:buChar char="Ø"/>
            </a:pPr>
            <a:r>
              <a:rPr lang="en-US" dirty="0"/>
              <a:t>Pedestrian and Bicycle Networks</a:t>
            </a:r>
          </a:p>
        </p:txBody>
      </p:sp>
      <p:sp>
        <p:nvSpPr>
          <p:cNvPr id="3" name="Title 2"/>
          <p:cNvSpPr>
            <a:spLocks noGrp="1"/>
          </p:cNvSpPr>
          <p:nvPr>
            <p:ph type="title"/>
          </p:nvPr>
        </p:nvSpPr>
        <p:spPr/>
        <p:txBody>
          <a:bodyPr/>
          <a:lstStyle/>
          <a:p>
            <a:r>
              <a:rPr lang="en-US" dirty="0" smtClean="0"/>
              <a:t>Circulation Diagrams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3099" y="1232065"/>
            <a:ext cx="8438902" cy="5625935"/>
          </a:xfrm>
          <a:prstGeom prst="rect">
            <a:avLst/>
          </a:prstGeom>
        </p:spPr>
      </p:pic>
    </p:spTree>
    <p:extLst>
      <p:ext uri="{BB962C8B-B14F-4D97-AF65-F5344CB8AC3E}">
        <p14:creationId xmlns:p14="http://schemas.microsoft.com/office/powerpoint/2010/main" val="164907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Consider potential refinements to street classifications &amp; standards to further incorporate complete street components</a:t>
            </a:r>
          </a:p>
        </p:txBody>
      </p:sp>
      <p:sp>
        <p:nvSpPr>
          <p:cNvPr id="3" name="Title 2"/>
          <p:cNvSpPr>
            <a:spLocks noGrp="1"/>
          </p:cNvSpPr>
          <p:nvPr>
            <p:ph type="title"/>
          </p:nvPr>
        </p:nvSpPr>
        <p:spPr/>
        <p:txBody>
          <a:bodyPr/>
          <a:lstStyle/>
          <a:p>
            <a:r>
              <a:rPr lang="en-US" dirty="0" smtClean="0"/>
              <a:t>Street Classifications</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079" t="18599" r="6292" b="10349"/>
          <a:stretch/>
        </p:blipFill>
        <p:spPr>
          <a:xfrm>
            <a:off x="1349018" y="3270911"/>
            <a:ext cx="4626667" cy="217725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568" t="27281" r="11488" b="15332"/>
          <a:stretch/>
        </p:blipFill>
        <p:spPr bwMode="auto">
          <a:xfrm>
            <a:off x="7121057" y="3194042"/>
            <a:ext cx="3629198" cy="22500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743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Vehicle Safety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0782547"/>
              </p:ext>
            </p:extLst>
          </p:nvPr>
        </p:nvGraphicFramePr>
        <p:xfrm>
          <a:off x="7102549" y="2438231"/>
          <a:ext cx="4944138" cy="2804160"/>
        </p:xfrm>
        <a:graphic>
          <a:graphicData uri="http://schemas.openxmlformats.org/drawingml/2006/table">
            <a:tbl>
              <a:tblPr firstRow="1" firstCol="1" bandRow="1">
                <a:tableStyleId>{5C22544A-7EE6-4342-B048-85BDC9FD1C3A}</a:tableStyleId>
              </a:tblPr>
              <a:tblGrid>
                <a:gridCol w="2913321"/>
                <a:gridCol w="2030817"/>
              </a:tblGrid>
              <a:tr h="315344">
                <a:tc>
                  <a:txBody>
                    <a:bodyPr/>
                    <a:lstStyle/>
                    <a:p>
                      <a:pPr marL="0" marR="0" algn="ctr">
                        <a:lnSpc>
                          <a:spcPct val="115000"/>
                        </a:lnSpc>
                        <a:spcBef>
                          <a:spcPts val="0"/>
                        </a:spcBef>
                        <a:spcAft>
                          <a:spcPts val="0"/>
                        </a:spcAft>
                      </a:pPr>
                      <a:r>
                        <a:rPr lang="en-US" sz="2000" cap="small" dirty="0">
                          <a:effectLst/>
                        </a:rPr>
                        <a:t>Crash Severity</a:t>
                      </a:r>
                      <a:endParaRPr lang="en-US" sz="2000" cap="small" dirty="0">
                        <a:solidFill>
                          <a:srgbClr val="444027"/>
                        </a:solidFill>
                        <a:effectLst/>
                        <a:latin typeface="Montserrat" charset="0"/>
                        <a:ea typeface="Times New Roman"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2000" cap="small" dirty="0">
                          <a:effectLst/>
                        </a:rPr>
                        <a:t>Total </a:t>
                      </a:r>
                      <a:r>
                        <a:rPr lang="en-US" sz="2000" cap="small" dirty="0" smtClean="0">
                          <a:effectLst/>
                        </a:rPr>
                        <a:t>Crashes (2013-2017)</a:t>
                      </a:r>
                      <a:endParaRPr lang="en-US" sz="2000" cap="small" dirty="0">
                        <a:solidFill>
                          <a:srgbClr val="444027"/>
                        </a:solidFill>
                        <a:effectLst/>
                        <a:latin typeface="Montserrat" charset="0"/>
                        <a:ea typeface="Times New Roman" charset="0"/>
                        <a:cs typeface="Times New Roman" charset="0"/>
                      </a:endParaRPr>
                    </a:p>
                  </a:txBody>
                  <a:tcPr marL="68580" marR="68580" marT="0" marB="0" anchor="ctr"/>
                </a:tc>
              </a:tr>
              <a:tr h="331424">
                <a:tc>
                  <a:txBody>
                    <a:bodyPr/>
                    <a:lstStyle/>
                    <a:p>
                      <a:pPr marL="0" marR="0" algn="l">
                        <a:lnSpc>
                          <a:spcPct val="115000"/>
                        </a:lnSpc>
                        <a:spcBef>
                          <a:spcPts val="0"/>
                        </a:spcBef>
                        <a:spcAft>
                          <a:spcPts val="0"/>
                        </a:spcAft>
                      </a:pPr>
                      <a:r>
                        <a:rPr lang="en-US" sz="2000" b="0" dirty="0">
                          <a:effectLst/>
                          <a:latin typeface="Calibri" charset="0"/>
                          <a:ea typeface="Calibri" charset="0"/>
                          <a:cs typeface="Calibri" charset="0"/>
                        </a:rPr>
                        <a:t>Fatal</a:t>
                      </a:r>
                    </a:p>
                  </a:txBody>
                  <a:tcPr marL="68580" marR="6858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4</a:t>
                      </a:r>
                    </a:p>
                  </a:txBody>
                  <a:tcPr marL="68580" marR="68580" marT="0" marB="0" anchor="ctr"/>
                </a:tc>
              </a:tr>
              <a:tr h="331424">
                <a:tc>
                  <a:txBody>
                    <a:bodyPr/>
                    <a:lstStyle/>
                    <a:p>
                      <a:pPr marL="0" marR="0" algn="l">
                        <a:lnSpc>
                          <a:spcPct val="115000"/>
                        </a:lnSpc>
                        <a:spcBef>
                          <a:spcPts val="0"/>
                        </a:spcBef>
                        <a:spcAft>
                          <a:spcPts val="0"/>
                        </a:spcAft>
                      </a:pPr>
                      <a:r>
                        <a:rPr lang="en-US" sz="2000" b="0" dirty="0">
                          <a:effectLst/>
                          <a:latin typeface="Calibri" charset="0"/>
                          <a:ea typeface="Calibri" charset="0"/>
                          <a:cs typeface="Calibri" charset="0"/>
                        </a:rPr>
                        <a:t>Severe Injury</a:t>
                      </a:r>
                    </a:p>
                  </a:txBody>
                  <a:tcPr marL="68580" marR="6858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23</a:t>
                      </a:r>
                    </a:p>
                  </a:txBody>
                  <a:tcPr marL="68580" marR="68580" marT="0" marB="0" anchor="ctr"/>
                </a:tc>
              </a:tr>
              <a:tr h="331424">
                <a:tc>
                  <a:txBody>
                    <a:bodyPr/>
                    <a:lstStyle/>
                    <a:p>
                      <a:pPr marL="0" marR="0" algn="l">
                        <a:lnSpc>
                          <a:spcPct val="115000"/>
                        </a:lnSpc>
                        <a:spcBef>
                          <a:spcPts val="0"/>
                        </a:spcBef>
                        <a:spcAft>
                          <a:spcPts val="0"/>
                        </a:spcAft>
                      </a:pPr>
                      <a:r>
                        <a:rPr lang="en-US" sz="2000" b="0" dirty="0">
                          <a:effectLst/>
                          <a:latin typeface="Calibri" charset="0"/>
                          <a:ea typeface="Calibri" charset="0"/>
                          <a:cs typeface="Calibri" charset="0"/>
                        </a:rPr>
                        <a:t>Visible Injury</a:t>
                      </a:r>
                    </a:p>
                  </a:txBody>
                  <a:tcPr marL="68580" marR="6858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42</a:t>
                      </a:r>
                    </a:p>
                  </a:txBody>
                  <a:tcPr marL="68580" marR="68580" marT="0" marB="0" anchor="ctr"/>
                </a:tc>
              </a:tr>
              <a:tr h="331424">
                <a:tc>
                  <a:txBody>
                    <a:bodyPr/>
                    <a:lstStyle/>
                    <a:p>
                      <a:pPr marL="0" marR="0" algn="l">
                        <a:lnSpc>
                          <a:spcPct val="115000"/>
                        </a:lnSpc>
                        <a:spcBef>
                          <a:spcPts val="0"/>
                        </a:spcBef>
                        <a:spcAft>
                          <a:spcPts val="0"/>
                        </a:spcAft>
                      </a:pPr>
                      <a:r>
                        <a:rPr lang="en-US" sz="2000" b="0" dirty="0">
                          <a:effectLst/>
                          <a:latin typeface="Calibri" charset="0"/>
                          <a:ea typeface="Calibri" charset="0"/>
                          <a:cs typeface="Calibri" charset="0"/>
                        </a:rPr>
                        <a:t>Complaint of Pain</a:t>
                      </a:r>
                    </a:p>
                  </a:txBody>
                  <a:tcPr marL="68580" marR="6858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95</a:t>
                      </a:r>
                    </a:p>
                  </a:txBody>
                  <a:tcPr marL="68580" marR="68580" marT="0" marB="0" anchor="ctr"/>
                </a:tc>
              </a:tr>
              <a:tr h="331424">
                <a:tc>
                  <a:txBody>
                    <a:bodyPr/>
                    <a:lstStyle/>
                    <a:p>
                      <a:pPr marL="0" marR="0" algn="l">
                        <a:lnSpc>
                          <a:spcPct val="115000"/>
                        </a:lnSpc>
                        <a:spcBef>
                          <a:spcPts val="0"/>
                        </a:spcBef>
                        <a:spcAft>
                          <a:spcPts val="0"/>
                        </a:spcAft>
                      </a:pPr>
                      <a:r>
                        <a:rPr lang="en-US" sz="2000" b="0" dirty="0">
                          <a:effectLst/>
                          <a:latin typeface="Calibri" charset="0"/>
                          <a:ea typeface="Calibri" charset="0"/>
                          <a:cs typeface="Calibri" charset="0"/>
                        </a:rPr>
                        <a:t>Property Damage Only</a:t>
                      </a:r>
                    </a:p>
                  </a:txBody>
                  <a:tcPr marL="68580" marR="6858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376</a:t>
                      </a:r>
                    </a:p>
                  </a:txBody>
                  <a:tcPr marL="68580" marR="68580" marT="0" marB="0" anchor="ctr"/>
                </a:tc>
              </a:tr>
              <a:tr h="331424">
                <a:tc>
                  <a:txBody>
                    <a:bodyPr/>
                    <a:lstStyle/>
                    <a:p>
                      <a:pPr marL="0" marR="0" algn="r">
                        <a:lnSpc>
                          <a:spcPct val="115000"/>
                        </a:lnSpc>
                        <a:spcBef>
                          <a:spcPts val="0"/>
                        </a:spcBef>
                        <a:spcAft>
                          <a:spcPts val="0"/>
                        </a:spcAft>
                      </a:pPr>
                      <a:r>
                        <a:rPr lang="en-US" sz="2000" dirty="0">
                          <a:effectLst/>
                          <a:latin typeface="Calibri" charset="0"/>
                          <a:ea typeface="Calibri" charset="0"/>
                          <a:cs typeface="Calibri" charset="0"/>
                        </a:rPr>
                        <a:t>Total</a:t>
                      </a:r>
                    </a:p>
                  </a:txBody>
                  <a:tcPr marL="68580" marR="6858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540</a:t>
                      </a:r>
                    </a:p>
                  </a:txBody>
                  <a:tcPr marL="68580" marR="68580" marT="0" marB="0" anchor="ctr"/>
                </a:tc>
              </a:tr>
            </a:tbl>
          </a:graphicData>
        </a:graphic>
      </p:graphicFrame>
      <p:graphicFrame>
        <p:nvGraphicFramePr>
          <p:cNvPr id="25" name="Chart 24"/>
          <p:cNvGraphicFramePr/>
          <p:nvPr>
            <p:extLst>
              <p:ext uri="{D42A27DB-BD31-4B8C-83A1-F6EECF244321}">
                <p14:modId xmlns:p14="http://schemas.microsoft.com/office/powerpoint/2010/main" val="986549032"/>
              </p:ext>
            </p:extLst>
          </p:nvPr>
        </p:nvGraphicFramePr>
        <p:xfrm>
          <a:off x="282575" y="1401283"/>
          <a:ext cx="6628588" cy="4076700"/>
        </p:xfrm>
        <a:graphic>
          <a:graphicData uri="http://schemas.openxmlformats.org/drawingml/2006/chart">
            <c:chart xmlns:c="http://schemas.openxmlformats.org/drawingml/2006/chart" xmlns:r="http://schemas.openxmlformats.org/officeDocument/2006/relationships" r:id="rId3"/>
          </a:graphicData>
        </a:graphic>
      </p:graphicFrame>
      <p:pic>
        <p:nvPicPr>
          <p:cNvPr id="410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6350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 y="30163"/>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0" name="Picture 1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88" y="3968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8"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25" y="635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7"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25" y="635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6350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 y="30163"/>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88" y="3968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25" y="635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25" y="635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8" name="Picture 1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000" y="22225"/>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2"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38" y="36513"/>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1" name="Picture 1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75" y="460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45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Commute Characteristics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577496"/>
              </p:ext>
            </p:extLst>
          </p:nvPr>
        </p:nvGraphicFramePr>
        <p:xfrm>
          <a:off x="584790" y="1845579"/>
          <a:ext cx="10994065" cy="4206240"/>
        </p:xfrm>
        <a:graphic>
          <a:graphicData uri="http://schemas.openxmlformats.org/drawingml/2006/table">
            <a:tbl>
              <a:tblPr firstRow="1" firstCol="1" lastRow="1" bandRow="1" bandCol="1">
                <a:tableStyleId>{5C22544A-7EE6-4342-B048-85BDC9FD1C3A}</a:tableStyleId>
              </a:tblPr>
              <a:tblGrid>
                <a:gridCol w="2198813"/>
                <a:gridCol w="2198813"/>
                <a:gridCol w="2198813"/>
                <a:gridCol w="2198813"/>
                <a:gridCol w="2198813"/>
              </a:tblGrid>
              <a:tr h="602932">
                <a:tc>
                  <a:txBody>
                    <a:bodyPr/>
                    <a:lstStyle/>
                    <a:p>
                      <a:pPr marL="0" marR="0" algn="ctr">
                        <a:lnSpc>
                          <a:spcPct val="115000"/>
                        </a:lnSpc>
                        <a:spcBef>
                          <a:spcPts val="0"/>
                        </a:spcBef>
                        <a:spcAft>
                          <a:spcPts val="0"/>
                        </a:spcAft>
                      </a:pPr>
                      <a:r>
                        <a:rPr lang="en-US" sz="2000" cap="small" dirty="0">
                          <a:effectLst/>
                        </a:rPr>
                        <a:t>Jurisdiction</a:t>
                      </a:r>
                      <a:endParaRPr lang="en-US" sz="2000" cap="small" dirty="0">
                        <a:solidFill>
                          <a:srgbClr val="444027"/>
                        </a:solidFill>
                        <a:effectLst/>
                        <a:latin typeface="Montserrat" charset="0"/>
                        <a:ea typeface="Times New Roman" charset="0"/>
                        <a:cs typeface="Times New Roman" charset="0"/>
                      </a:endParaRPr>
                    </a:p>
                  </a:txBody>
                  <a:tcPr marL="0" marR="0" marT="0" marB="0" anchor="ctr"/>
                </a:tc>
                <a:tc gridSpan="2">
                  <a:txBody>
                    <a:bodyPr/>
                    <a:lstStyle/>
                    <a:p>
                      <a:pPr marL="0" marR="0" algn="ctr">
                        <a:lnSpc>
                          <a:spcPct val="115000"/>
                        </a:lnSpc>
                        <a:spcBef>
                          <a:spcPts val="0"/>
                        </a:spcBef>
                        <a:spcAft>
                          <a:spcPts val="0"/>
                        </a:spcAft>
                      </a:pPr>
                      <a:r>
                        <a:rPr lang="en-US" sz="2000" cap="small" dirty="0">
                          <a:effectLst/>
                        </a:rPr>
                        <a:t>City of</a:t>
                      </a:r>
                    </a:p>
                    <a:p>
                      <a:pPr marL="0" marR="0" algn="ctr">
                        <a:lnSpc>
                          <a:spcPct val="115000"/>
                        </a:lnSpc>
                        <a:spcBef>
                          <a:spcPts val="0"/>
                        </a:spcBef>
                        <a:spcAft>
                          <a:spcPts val="0"/>
                        </a:spcAft>
                      </a:pPr>
                      <a:r>
                        <a:rPr lang="en-US" sz="2000" cap="small" dirty="0">
                          <a:effectLst/>
                        </a:rPr>
                        <a:t>Oakley</a:t>
                      </a:r>
                      <a:endParaRPr lang="en-US" sz="2000" cap="small" dirty="0">
                        <a:solidFill>
                          <a:srgbClr val="444027"/>
                        </a:solidFill>
                        <a:effectLst/>
                        <a:latin typeface="Montserrat" charset="0"/>
                        <a:ea typeface="Times New Roman" charset="0"/>
                        <a:cs typeface="Times New Roman" charset="0"/>
                      </a:endParaRPr>
                    </a:p>
                  </a:txBody>
                  <a:tcPr marL="0" marR="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2000" cap="small">
                          <a:effectLst/>
                        </a:rPr>
                        <a:t>Contra Costa</a:t>
                      </a:r>
                    </a:p>
                    <a:p>
                      <a:pPr marL="0" marR="0" algn="ctr">
                        <a:lnSpc>
                          <a:spcPct val="115000"/>
                        </a:lnSpc>
                        <a:spcBef>
                          <a:spcPts val="0"/>
                        </a:spcBef>
                        <a:spcAft>
                          <a:spcPts val="0"/>
                        </a:spcAft>
                      </a:pPr>
                      <a:r>
                        <a:rPr lang="en-US" sz="2000" cap="small">
                          <a:effectLst/>
                        </a:rPr>
                        <a:t>County</a:t>
                      </a:r>
                      <a:endParaRPr lang="en-US" sz="2000" cap="small">
                        <a:solidFill>
                          <a:srgbClr val="444027"/>
                        </a:solidFill>
                        <a:effectLst/>
                        <a:latin typeface="Montserrat" charset="0"/>
                        <a:ea typeface="Times New Roman" charset="0"/>
                        <a:cs typeface="Times New Roman" charset="0"/>
                      </a:endParaRPr>
                    </a:p>
                  </a:txBody>
                  <a:tcPr marL="0" marR="0" marT="0" marB="0" anchor="ctr"/>
                </a:tc>
                <a:tc hMerge="1">
                  <a:txBody>
                    <a:bodyPr/>
                    <a:lstStyle/>
                    <a:p>
                      <a:endParaRPr lang="en-US"/>
                    </a:p>
                  </a:txBody>
                  <a:tcPr/>
                </a:tc>
              </a:tr>
              <a:tr h="301466">
                <a:tc>
                  <a:txBody>
                    <a:bodyPr/>
                    <a:lstStyle/>
                    <a:p>
                      <a:pPr marL="0" marR="0" algn="l">
                        <a:lnSpc>
                          <a:spcPct val="115000"/>
                        </a:lnSpc>
                        <a:spcBef>
                          <a:spcPts val="0"/>
                        </a:spcBef>
                        <a:spcAft>
                          <a:spcPts val="0"/>
                        </a:spcAft>
                      </a:pPr>
                      <a:r>
                        <a:rPr lang="en-US" sz="2000" b="0" dirty="0">
                          <a:effectLst/>
                          <a:latin typeface="Calibri" charset="0"/>
                          <a:ea typeface="Calibri" charset="0"/>
                          <a:cs typeface="Calibri" charset="0"/>
                        </a:rPr>
                        <a:t>Population</a:t>
                      </a:r>
                    </a:p>
                  </a:txBody>
                  <a:tcPr marL="0" marR="0" marT="0" marB="0" anchor="ctr"/>
                </a:tc>
                <a:tc gridSpan="2">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39,950</a:t>
                      </a:r>
                    </a:p>
                  </a:txBody>
                  <a:tcPr marL="0" marR="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1,123,678</a:t>
                      </a:r>
                    </a:p>
                  </a:txBody>
                  <a:tcPr marL="0" marR="0" marT="0" marB="0" anchor="ctr"/>
                </a:tc>
                <a:tc hMerge="1">
                  <a:txBody>
                    <a:bodyPr/>
                    <a:lstStyle/>
                    <a:p>
                      <a:endParaRPr lang="en-US"/>
                    </a:p>
                  </a:txBody>
                  <a:tcPr/>
                </a:tc>
              </a:tr>
              <a:tr h="301466">
                <a:tc>
                  <a:txBody>
                    <a:bodyPr/>
                    <a:lstStyle/>
                    <a:p>
                      <a:pPr marL="0" marR="0" algn="l">
                        <a:lnSpc>
                          <a:spcPct val="115000"/>
                        </a:lnSpc>
                        <a:spcBef>
                          <a:spcPts val="0"/>
                        </a:spcBef>
                        <a:spcAft>
                          <a:spcPts val="0"/>
                        </a:spcAft>
                      </a:pPr>
                      <a:r>
                        <a:rPr lang="en-US" sz="2000" b="0" dirty="0">
                          <a:effectLst/>
                          <a:latin typeface="Calibri" charset="0"/>
                          <a:ea typeface="Calibri" charset="0"/>
                          <a:cs typeface="Calibri" charset="0"/>
                        </a:rPr>
                        <a:t>Employed persons</a:t>
                      </a:r>
                      <a:r>
                        <a:rPr lang="en-US" sz="2000" b="0" baseline="30000" dirty="0">
                          <a:effectLst/>
                          <a:latin typeface="Calibri" charset="0"/>
                          <a:ea typeface="Calibri" charset="0"/>
                          <a:cs typeface="Calibri" charset="0"/>
                        </a:rPr>
                        <a:t>1</a:t>
                      </a:r>
                      <a:endParaRPr lang="en-US" sz="2000" b="0" dirty="0">
                        <a:effectLst/>
                        <a:latin typeface="Calibri" charset="0"/>
                        <a:ea typeface="Calibri" charset="0"/>
                        <a:cs typeface="Calibri" charset="0"/>
                      </a:endParaRPr>
                    </a:p>
                  </a:txBody>
                  <a:tcPr marL="0" marR="0" marT="0" marB="0" anchor="ctr"/>
                </a:tc>
                <a:tc gridSpan="2">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18,071</a:t>
                      </a:r>
                    </a:p>
                  </a:txBody>
                  <a:tcPr marL="0" marR="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520,162</a:t>
                      </a:r>
                    </a:p>
                  </a:txBody>
                  <a:tcPr marL="0" marR="0" marT="0" marB="0" anchor="ctr"/>
                </a:tc>
                <a:tc hMerge="1">
                  <a:txBody>
                    <a:bodyPr/>
                    <a:lstStyle/>
                    <a:p>
                      <a:endParaRPr lang="en-US"/>
                    </a:p>
                  </a:txBody>
                  <a:tcPr/>
                </a:tc>
              </a:tr>
              <a:tr h="335326">
                <a:tc>
                  <a:txBody>
                    <a:bodyPr/>
                    <a:lstStyle/>
                    <a:p>
                      <a:pPr marL="0" marR="0" algn="ctr">
                        <a:lnSpc>
                          <a:spcPct val="115000"/>
                        </a:lnSpc>
                        <a:spcBef>
                          <a:spcPts val="0"/>
                        </a:spcBef>
                        <a:spcAft>
                          <a:spcPts val="0"/>
                        </a:spcAft>
                      </a:pPr>
                      <a:r>
                        <a:rPr lang="en-US" sz="2000" cap="small">
                          <a:effectLst/>
                        </a:rPr>
                        <a:t>Mode Split</a:t>
                      </a:r>
                      <a:endParaRPr lang="en-US" sz="2000" cap="small">
                        <a:effectLst/>
                        <a:latin typeface="Montserrat" charset="0"/>
                        <a:ea typeface="Times New Roman" charset="0"/>
                        <a:cs typeface="Times New Roman" charset="0"/>
                      </a:endParaRPr>
                    </a:p>
                  </a:txBody>
                  <a:tcPr marL="0" marR="0" marT="0" marB="0" anchor="ctr"/>
                </a:tc>
                <a:tc>
                  <a:txBody>
                    <a:bodyPr/>
                    <a:lstStyle/>
                    <a:p>
                      <a:pPr marL="0" marR="0" algn="ctr">
                        <a:lnSpc>
                          <a:spcPct val="115000"/>
                        </a:lnSpc>
                        <a:spcBef>
                          <a:spcPts val="0"/>
                        </a:spcBef>
                        <a:spcAft>
                          <a:spcPts val="0"/>
                        </a:spcAft>
                      </a:pPr>
                      <a:r>
                        <a:rPr lang="en-US" sz="2000" cap="small">
                          <a:effectLst/>
                        </a:rPr>
                        <a:t>Number</a:t>
                      </a:r>
                      <a:endParaRPr lang="en-US" sz="2000" cap="small">
                        <a:effectLst/>
                        <a:latin typeface="Montserrat" charset="0"/>
                        <a:ea typeface="Times New Roman" charset="0"/>
                        <a:cs typeface="Times New Roman" charset="0"/>
                      </a:endParaRPr>
                    </a:p>
                  </a:txBody>
                  <a:tcPr marL="0" marR="0" marT="0" marB="0" anchor="ctr"/>
                </a:tc>
                <a:tc>
                  <a:txBody>
                    <a:bodyPr/>
                    <a:lstStyle/>
                    <a:p>
                      <a:pPr marL="0" marR="0" algn="ctr">
                        <a:lnSpc>
                          <a:spcPct val="115000"/>
                        </a:lnSpc>
                        <a:spcBef>
                          <a:spcPts val="0"/>
                        </a:spcBef>
                        <a:spcAft>
                          <a:spcPts val="0"/>
                        </a:spcAft>
                      </a:pPr>
                      <a:r>
                        <a:rPr lang="en-US" sz="2000" cap="small" dirty="0">
                          <a:effectLst/>
                        </a:rPr>
                        <a:t>Percentage</a:t>
                      </a:r>
                      <a:r>
                        <a:rPr lang="en-US" sz="2000" cap="small" baseline="30000" dirty="0">
                          <a:effectLst/>
                        </a:rPr>
                        <a:t>2</a:t>
                      </a:r>
                      <a:endParaRPr lang="en-US" sz="2000" cap="small" dirty="0">
                        <a:effectLst/>
                        <a:latin typeface="Montserrat" charset="0"/>
                        <a:ea typeface="Times New Roman" charset="0"/>
                        <a:cs typeface="Times New Roman" charset="0"/>
                      </a:endParaRPr>
                    </a:p>
                  </a:txBody>
                  <a:tcPr marL="0" marR="0" marT="0" marB="0" anchor="ctr"/>
                </a:tc>
                <a:tc>
                  <a:txBody>
                    <a:bodyPr/>
                    <a:lstStyle/>
                    <a:p>
                      <a:pPr marL="0" marR="0" algn="ctr">
                        <a:lnSpc>
                          <a:spcPct val="115000"/>
                        </a:lnSpc>
                        <a:spcBef>
                          <a:spcPts val="0"/>
                        </a:spcBef>
                        <a:spcAft>
                          <a:spcPts val="0"/>
                        </a:spcAft>
                      </a:pPr>
                      <a:r>
                        <a:rPr lang="en-US" sz="2000" cap="small" dirty="0">
                          <a:effectLst/>
                        </a:rPr>
                        <a:t>Number</a:t>
                      </a:r>
                      <a:endParaRPr lang="en-US" sz="2000" cap="small" dirty="0">
                        <a:effectLst/>
                        <a:latin typeface="Montserrat" charset="0"/>
                        <a:ea typeface="Times New Roman" charset="0"/>
                        <a:cs typeface="Times New Roman" charset="0"/>
                      </a:endParaRPr>
                    </a:p>
                  </a:txBody>
                  <a:tcPr marL="0" marR="0" marT="0" marB="0" anchor="ctr"/>
                </a:tc>
                <a:tc>
                  <a:txBody>
                    <a:bodyPr/>
                    <a:lstStyle/>
                    <a:p>
                      <a:pPr marL="0" marR="0" algn="ctr">
                        <a:lnSpc>
                          <a:spcPct val="115000"/>
                        </a:lnSpc>
                        <a:spcBef>
                          <a:spcPts val="0"/>
                        </a:spcBef>
                        <a:spcAft>
                          <a:spcPts val="0"/>
                        </a:spcAft>
                      </a:pPr>
                      <a:r>
                        <a:rPr lang="en-US" sz="2000" cap="small">
                          <a:effectLst/>
                        </a:rPr>
                        <a:t>Percentage</a:t>
                      </a:r>
                      <a:endParaRPr lang="en-US" sz="2000" cap="small">
                        <a:effectLst/>
                        <a:latin typeface="Montserrat" charset="0"/>
                        <a:ea typeface="Times New Roman" charset="0"/>
                        <a:cs typeface="Times New Roman" charset="0"/>
                      </a:endParaRPr>
                    </a:p>
                  </a:txBody>
                  <a:tcPr marL="0" marR="0" marT="0" marB="0" anchor="ctr"/>
                </a:tc>
              </a:tr>
              <a:tr h="301466">
                <a:tc>
                  <a:txBody>
                    <a:bodyPr/>
                    <a:lstStyle/>
                    <a:p>
                      <a:pPr marL="0" marR="0" algn="l">
                        <a:lnSpc>
                          <a:spcPct val="115000"/>
                        </a:lnSpc>
                        <a:spcBef>
                          <a:spcPts val="0"/>
                        </a:spcBef>
                        <a:spcAft>
                          <a:spcPts val="0"/>
                        </a:spcAft>
                      </a:pPr>
                      <a:r>
                        <a:rPr lang="en-US" sz="2000" b="0" dirty="0">
                          <a:effectLst/>
                          <a:latin typeface="Calibri" charset="0"/>
                          <a:ea typeface="Calibri" charset="0"/>
                          <a:cs typeface="Calibri" charset="0"/>
                        </a:rPr>
                        <a:t>Drove Alone</a:t>
                      </a:r>
                    </a:p>
                  </a:txBody>
                  <a:tcPr marL="0" marR="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13,734</a:t>
                      </a:r>
                    </a:p>
                  </a:txBody>
                  <a:tcPr marL="0" marR="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76%</a:t>
                      </a:r>
                    </a:p>
                  </a:txBody>
                  <a:tcPr marL="0" marR="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354,230</a:t>
                      </a:r>
                    </a:p>
                  </a:txBody>
                  <a:tcPr marL="0" marR="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68%</a:t>
                      </a:r>
                    </a:p>
                  </a:txBody>
                  <a:tcPr marL="0" marR="0" marT="0" marB="0" anchor="ctr"/>
                </a:tc>
              </a:tr>
              <a:tr h="301466">
                <a:tc>
                  <a:txBody>
                    <a:bodyPr/>
                    <a:lstStyle/>
                    <a:p>
                      <a:pPr marL="0" marR="0" algn="l">
                        <a:lnSpc>
                          <a:spcPct val="115000"/>
                        </a:lnSpc>
                        <a:spcBef>
                          <a:spcPts val="0"/>
                        </a:spcBef>
                        <a:spcAft>
                          <a:spcPts val="0"/>
                        </a:spcAft>
                      </a:pPr>
                      <a:r>
                        <a:rPr lang="en-US" sz="2000" b="0" dirty="0">
                          <a:effectLst/>
                          <a:latin typeface="Calibri" charset="0"/>
                          <a:ea typeface="Calibri" charset="0"/>
                          <a:cs typeface="Calibri" charset="0"/>
                        </a:rPr>
                        <a:t>Carpool</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2,422</a:t>
                      </a:r>
                    </a:p>
                  </a:txBody>
                  <a:tcPr marL="0" marR="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13%</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60,859</a:t>
                      </a:r>
                    </a:p>
                  </a:txBody>
                  <a:tcPr marL="0" marR="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12%</a:t>
                      </a:r>
                    </a:p>
                  </a:txBody>
                  <a:tcPr marL="0" marR="0" marT="0" marB="0" anchor="ctr"/>
                </a:tc>
              </a:tr>
              <a:tr h="301466">
                <a:tc>
                  <a:txBody>
                    <a:bodyPr/>
                    <a:lstStyle/>
                    <a:p>
                      <a:pPr marL="0" marR="0" algn="l">
                        <a:lnSpc>
                          <a:spcPct val="115000"/>
                        </a:lnSpc>
                        <a:spcBef>
                          <a:spcPts val="0"/>
                        </a:spcBef>
                        <a:spcAft>
                          <a:spcPts val="0"/>
                        </a:spcAft>
                      </a:pPr>
                      <a:r>
                        <a:rPr lang="en-US" sz="2000" b="0">
                          <a:effectLst/>
                          <a:latin typeface="Calibri" charset="0"/>
                          <a:ea typeface="Calibri" charset="0"/>
                          <a:cs typeface="Calibri" charset="0"/>
                        </a:rPr>
                        <a:t>Public Transit</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506</a:t>
                      </a:r>
                    </a:p>
                  </a:txBody>
                  <a:tcPr marL="0" marR="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3%</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53,577</a:t>
                      </a:r>
                    </a:p>
                  </a:txBody>
                  <a:tcPr marL="0" marR="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10%</a:t>
                      </a:r>
                    </a:p>
                  </a:txBody>
                  <a:tcPr marL="0" marR="0" marT="0" marB="0" anchor="ctr"/>
                </a:tc>
              </a:tr>
              <a:tr h="301466">
                <a:tc>
                  <a:txBody>
                    <a:bodyPr/>
                    <a:lstStyle/>
                    <a:p>
                      <a:pPr marL="0" marR="0" algn="l">
                        <a:lnSpc>
                          <a:spcPct val="115000"/>
                        </a:lnSpc>
                        <a:spcBef>
                          <a:spcPts val="0"/>
                        </a:spcBef>
                        <a:spcAft>
                          <a:spcPts val="0"/>
                        </a:spcAft>
                      </a:pPr>
                      <a:r>
                        <a:rPr lang="en-US" sz="2000" b="0">
                          <a:effectLst/>
                          <a:latin typeface="Calibri" charset="0"/>
                          <a:ea typeface="Calibri" charset="0"/>
                          <a:cs typeface="Calibri" charset="0"/>
                        </a:rPr>
                        <a:t>Walk</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126</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1%</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8,843</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2%</a:t>
                      </a:r>
                    </a:p>
                  </a:txBody>
                  <a:tcPr marL="0" marR="0" marT="0" marB="0" anchor="ctr"/>
                </a:tc>
              </a:tr>
              <a:tr h="301466">
                <a:tc>
                  <a:txBody>
                    <a:bodyPr/>
                    <a:lstStyle/>
                    <a:p>
                      <a:pPr marL="0" marR="0" algn="l">
                        <a:lnSpc>
                          <a:spcPct val="115000"/>
                        </a:lnSpc>
                        <a:spcBef>
                          <a:spcPts val="0"/>
                        </a:spcBef>
                        <a:spcAft>
                          <a:spcPts val="0"/>
                        </a:spcAft>
                      </a:pPr>
                      <a:r>
                        <a:rPr lang="en-US" sz="2000" b="0">
                          <a:effectLst/>
                          <a:latin typeface="Calibri" charset="0"/>
                          <a:ea typeface="Calibri" charset="0"/>
                          <a:cs typeface="Calibri" charset="0"/>
                        </a:rPr>
                        <a:t>Bike</a:t>
                      </a:r>
                    </a:p>
                  </a:txBody>
                  <a:tcPr marL="0" marR="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72</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0.4%</a:t>
                      </a:r>
                    </a:p>
                  </a:txBody>
                  <a:tcPr marL="0" marR="0" marT="0" marB="0" anchor="ctr"/>
                </a:tc>
                <a:tc>
                  <a:txBody>
                    <a:bodyPr/>
                    <a:lstStyle/>
                    <a:p>
                      <a:pPr marL="0" marR="0" algn="ctr">
                        <a:lnSpc>
                          <a:spcPct val="115000"/>
                        </a:lnSpc>
                        <a:spcBef>
                          <a:spcPts val="0"/>
                        </a:spcBef>
                        <a:spcAft>
                          <a:spcPts val="0"/>
                        </a:spcAft>
                      </a:pPr>
                      <a:r>
                        <a:rPr lang="en-US" sz="2000">
                          <a:effectLst/>
                          <a:latin typeface="Calibri" charset="0"/>
                          <a:ea typeface="Calibri" charset="0"/>
                          <a:cs typeface="Calibri" charset="0"/>
                        </a:rPr>
                        <a:t>2,601</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1%</a:t>
                      </a:r>
                    </a:p>
                  </a:txBody>
                  <a:tcPr marL="0" marR="0" marT="0" marB="0" anchor="ctr"/>
                </a:tc>
              </a:tr>
              <a:tr h="301466">
                <a:tc>
                  <a:txBody>
                    <a:bodyPr/>
                    <a:lstStyle/>
                    <a:p>
                      <a:pPr marL="0" marR="0" algn="l">
                        <a:lnSpc>
                          <a:spcPct val="115000"/>
                        </a:lnSpc>
                        <a:spcBef>
                          <a:spcPts val="0"/>
                        </a:spcBef>
                        <a:spcAft>
                          <a:spcPts val="0"/>
                        </a:spcAft>
                      </a:pPr>
                      <a:r>
                        <a:rPr lang="en-US" sz="2000" b="0">
                          <a:effectLst/>
                          <a:latin typeface="Calibri" charset="0"/>
                          <a:ea typeface="Calibri" charset="0"/>
                          <a:cs typeface="Calibri" charset="0"/>
                        </a:rPr>
                        <a:t>Other</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344</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2%</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7,282</a:t>
                      </a:r>
                    </a:p>
                  </a:txBody>
                  <a:tcPr marL="0" marR="0" marT="0" marB="0" anchor="ctr"/>
                </a:tc>
                <a:tc>
                  <a:txBody>
                    <a:bodyPr/>
                    <a:lstStyle/>
                    <a:p>
                      <a:pPr marL="0" marR="0" algn="ctr">
                        <a:lnSpc>
                          <a:spcPct val="115000"/>
                        </a:lnSpc>
                        <a:spcBef>
                          <a:spcPts val="0"/>
                        </a:spcBef>
                        <a:spcAft>
                          <a:spcPts val="0"/>
                        </a:spcAft>
                      </a:pPr>
                      <a:r>
                        <a:rPr lang="en-US" sz="2000" dirty="0">
                          <a:effectLst/>
                          <a:latin typeface="Calibri" charset="0"/>
                          <a:ea typeface="Calibri" charset="0"/>
                          <a:cs typeface="Calibri" charset="0"/>
                        </a:rPr>
                        <a:t>1%</a:t>
                      </a:r>
                    </a:p>
                  </a:txBody>
                  <a:tcPr marL="0" marR="0" marT="0" marB="0" anchor="ctr"/>
                </a:tc>
              </a:tr>
              <a:tr h="301466">
                <a:tc>
                  <a:txBody>
                    <a:bodyPr/>
                    <a:lstStyle/>
                    <a:p>
                      <a:pPr marL="0" marR="0" algn="l">
                        <a:lnSpc>
                          <a:spcPct val="115000"/>
                        </a:lnSpc>
                        <a:spcBef>
                          <a:spcPts val="0"/>
                        </a:spcBef>
                        <a:spcAft>
                          <a:spcPts val="0"/>
                        </a:spcAft>
                      </a:pPr>
                      <a:r>
                        <a:rPr lang="en-US" sz="2000" b="0" dirty="0">
                          <a:effectLst/>
                          <a:latin typeface="Calibri" charset="0"/>
                          <a:ea typeface="Calibri" charset="0"/>
                          <a:cs typeface="Calibri" charset="0"/>
                        </a:rPr>
                        <a:t>Worked at Home</a:t>
                      </a:r>
                    </a:p>
                  </a:txBody>
                  <a:tcPr marL="0" marR="0" marT="0" marB="0" anchor="ctr"/>
                </a:tc>
                <a:tc>
                  <a:txBody>
                    <a:bodyPr/>
                    <a:lstStyle/>
                    <a:p>
                      <a:pPr marL="0" marR="0" algn="ctr">
                        <a:lnSpc>
                          <a:spcPct val="115000"/>
                        </a:lnSpc>
                        <a:spcBef>
                          <a:spcPts val="0"/>
                        </a:spcBef>
                        <a:spcAft>
                          <a:spcPts val="0"/>
                        </a:spcAft>
                      </a:pPr>
                      <a:r>
                        <a:rPr lang="en-US" sz="2000" b="0" dirty="0">
                          <a:effectLst/>
                          <a:latin typeface="Calibri" charset="0"/>
                          <a:ea typeface="Calibri" charset="0"/>
                          <a:cs typeface="Calibri" charset="0"/>
                        </a:rPr>
                        <a:t>867</a:t>
                      </a:r>
                    </a:p>
                  </a:txBody>
                  <a:tcPr marL="0" marR="0" marT="0" marB="0" anchor="ctr"/>
                </a:tc>
                <a:tc>
                  <a:txBody>
                    <a:bodyPr/>
                    <a:lstStyle/>
                    <a:p>
                      <a:pPr marL="0" marR="0" algn="ctr">
                        <a:lnSpc>
                          <a:spcPct val="115000"/>
                        </a:lnSpc>
                        <a:spcBef>
                          <a:spcPts val="0"/>
                        </a:spcBef>
                        <a:spcAft>
                          <a:spcPts val="0"/>
                        </a:spcAft>
                      </a:pPr>
                      <a:r>
                        <a:rPr lang="en-US" sz="2000" b="0" dirty="0">
                          <a:effectLst/>
                          <a:latin typeface="Calibri" charset="0"/>
                          <a:ea typeface="Calibri" charset="0"/>
                          <a:cs typeface="Calibri" charset="0"/>
                        </a:rPr>
                        <a:t>5%</a:t>
                      </a:r>
                    </a:p>
                  </a:txBody>
                  <a:tcPr marL="0" marR="0" marT="0" marB="0" anchor="ctr"/>
                </a:tc>
                <a:tc>
                  <a:txBody>
                    <a:bodyPr/>
                    <a:lstStyle/>
                    <a:p>
                      <a:pPr marL="0" marR="0" algn="ctr">
                        <a:lnSpc>
                          <a:spcPct val="115000"/>
                        </a:lnSpc>
                        <a:spcBef>
                          <a:spcPts val="0"/>
                        </a:spcBef>
                        <a:spcAft>
                          <a:spcPts val="0"/>
                        </a:spcAft>
                      </a:pPr>
                      <a:r>
                        <a:rPr lang="en-US" sz="2000" b="0" dirty="0">
                          <a:effectLst/>
                          <a:latin typeface="Calibri" charset="0"/>
                          <a:ea typeface="Calibri" charset="0"/>
                          <a:cs typeface="Calibri" charset="0"/>
                        </a:rPr>
                        <a:t>32,770</a:t>
                      </a:r>
                    </a:p>
                  </a:txBody>
                  <a:tcPr marL="0" marR="0" marT="0" marB="0" anchor="ctr"/>
                </a:tc>
                <a:tc>
                  <a:txBody>
                    <a:bodyPr/>
                    <a:lstStyle/>
                    <a:p>
                      <a:pPr marL="0" marR="0" algn="ctr">
                        <a:lnSpc>
                          <a:spcPct val="115000"/>
                        </a:lnSpc>
                        <a:spcBef>
                          <a:spcPts val="0"/>
                        </a:spcBef>
                        <a:spcAft>
                          <a:spcPts val="0"/>
                        </a:spcAft>
                      </a:pPr>
                      <a:r>
                        <a:rPr lang="en-US" sz="2000" b="0" dirty="0">
                          <a:effectLst/>
                          <a:latin typeface="Calibri" charset="0"/>
                          <a:ea typeface="Calibri" charset="0"/>
                          <a:cs typeface="Calibri" charset="0"/>
                        </a:rPr>
                        <a:t>6%</a:t>
                      </a:r>
                    </a:p>
                  </a:txBody>
                  <a:tcPr marL="0" marR="0" marT="0" marB="0" anchor="ctr"/>
                </a:tc>
              </a:tr>
            </a:tbl>
          </a:graphicData>
        </a:graphic>
      </p:graphicFrame>
    </p:spTree>
    <p:extLst>
      <p:ext uri="{BB962C8B-B14F-4D97-AF65-F5344CB8AC3E}">
        <p14:creationId xmlns:p14="http://schemas.microsoft.com/office/powerpoint/2010/main" val="181740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Direction 16X9">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1340</Words>
  <Application>Microsoft Macintosh PowerPoint</Application>
  <PresentationFormat>Widescreen</PresentationFormat>
  <Paragraphs>240</Paragraphs>
  <Slides>20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Avenir Next Condensed</vt:lpstr>
      <vt:lpstr>Avenir Next Condensed Medium</vt:lpstr>
      <vt:lpstr>Book Antiqua</vt:lpstr>
      <vt:lpstr>Calibri</vt:lpstr>
      <vt:lpstr>Cambria</vt:lpstr>
      <vt:lpstr>Montserrat</vt:lpstr>
      <vt:lpstr>Times New Roman</vt:lpstr>
      <vt:lpstr>Wingdings</vt:lpstr>
      <vt:lpstr>Arial</vt:lpstr>
      <vt:lpstr>Sales Direction 16X9</vt:lpstr>
      <vt:lpstr>Focused General Plan Update Circulation &amp; Mobility</vt:lpstr>
      <vt:lpstr>Process</vt:lpstr>
      <vt:lpstr>Circulation Element Topics</vt:lpstr>
      <vt:lpstr>Circulation Element Update</vt:lpstr>
      <vt:lpstr>Complete Streets Act</vt:lpstr>
      <vt:lpstr>Circulation Diagrams</vt:lpstr>
      <vt:lpstr>Street Classifications</vt:lpstr>
      <vt:lpstr>Vehicle Safety</vt:lpstr>
      <vt:lpstr>Commute Characteristics</vt:lpstr>
      <vt:lpstr>Travel Time to Work</vt:lpstr>
      <vt:lpstr>Vehicle Miles Traveled</vt:lpstr>
      <vt:lpstr>Vehicle Miles Traveled</vt:lpstr>
      <vt:lpstr>Community Input</vt:lpstr>
      <vt:lpstr>Community Input</vt:lpstr>
      <vt:lpstr>Community Input</vt:lpstr>
      <vt:lpstr>General Plan Approach</vt:lpstr>
      <vt:lpstr>General Plan Approach</vt:lpstr>
      <vt:lpstr>General Plan Approach</vt:lpstr>
      <vt:lpstr>General Plan Approach</vt:lpstr>
      <vt:lpstr>General Plan Update Schedule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2019-03-28T14:34:15Z</cp:lastPrinted>
  <dcterms:created xsi:type="dcterms:W3CDTF">2017-03-19T15:51:58Z</dcterms:created>
  <dcterms:modified xsi:type="dcterms:W3CDTF">2020-01-14T17:41:38Z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