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</p:sldIdLst>
  <p:sldSz cx="9753600" cy="7315200"/>
  <p:notesSz cx="6858000" cy="9144000"/>
  <p:embeddedFontLst>
    <p:embeddedFont>
      <p:font typeface="Lato" charset="1" panose="020F0502020204030203"/>
      <p:regular r:id="rId6"/>
    </p:embeddedFont>
    <p:embeddedFont>
      <p:font typeface="Lato Bold" charset="1" panose="020F0802020204030203"/>
      <p:regular r:id="rId7"/>
    </p:embeddedFont>
    <p:embeddedFont>
      <p:font typeface="Lato Italics" charset="1" panose="020F0502020204030203"/>
      <p:regular r:id="rId8"/>
    </p:embeddedFont>
    <p:embeddedFont>
      <p:font typeface="Lato Bold Italics" charset="1" panose="020F0802020204030203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ato Heavy" charset="1" panose="020F0502020204030203"/>
      <p:regular r:id="rId14"/>
    </p:embeddedFont>
    <p:embeddedFont>
      <p:font typeface="Lato Heavy Bold" charset="1" panose="020F0502020204030203"/>
      <p:regular r:id="rId15"/>
    </p:embeddedFont>
    <p:embeddedFont>
      <p:font typeface="Lato Heavy Italics" charset="1" panose="020F0502020204030203"/>
      <p:regular r:id="rId16"/>
    </p:embeddedFont>
    <p:embeddedFont>
      <p:font typeface="Lato Heavy Bold Italics" charset="1" panose="020F0502020204030203"/>
      <p:regular r:id="rId17"/>
    </p:embeddedFont>
    <p:embeddedFont>
      <p:font typeface="League Spartan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8488" t="21204" r="0" b="10114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5011" y="1809549"/>
            <a:ext cx="10459453" cy="370220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423849" y="1809549"/>
            <a:ext cx="2841734" cy="165767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053389" y="3056681"/>
            <a:ext cx="5659353" cy="154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pc="238" sz="4768">
                <a:solidFill>
                  <a:srgbClr val="F4F1E9"/>
                </a:solidFill>
                <a:latin typeface="League Spartan"/>
              </a:rPr>
              <a:t>ARPA GRANT PROGRAM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24728" y="4602461"/>
            <a:ext cx="7186181" cy="314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2"/>
              </a:lnSpc>
            </a:pPr>
            <a:r>
              <a:rPr lang="en-US" spc="250" sz="1791">
                <a:solidFill>
                  <a:srgbClr val="F4F1E9"/>
                </a:solidFill>
                <a:latin typeface="Lato Heavy Bold"/>
              </a:rPr>
              <a:t>INFORMATIONAL WORKSHOP | APRIL 21, 2022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01" t="0" r="5501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24300" y="1876425"/>
            <a:ext cx="5827375" cy="356235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401954" y="2828877"/>
            <a:ext cx="4363516" cy="188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86"/>
              </a:lnSpc>
            </a:pPr>
            <a:r>
              <a:rPr lang="en-US" spc="380" sz="4226">
                <a:solidFill>
                  <a:srgbClr val="F4F1E9"/>
                </a:solidFill>
                <a:latin typeface="League Spartan Bold"/>
              </a:rPr>
              <a:t>SELECTION PROCESS &amp; CRITERIA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2601" y="1689103"/>
            <a:ext cx="10329807" cy="3936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95602" y="2451226"/>
            <a:ext cx="8153400" cy="47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9"/>
              </a:lnSpc>
            </a:pPr>
            <a:r>
              <a:rPr lang="en-US" spc="160" sz="3219">
                <a:solidFill>
                  <a:srgbClr val="F4F1E9"/>
                </a:solidFill>
                <a:latin typeface="League Spartan Italics"/>
              </a:rPr>
              <a:t>MINIMUM CRITERIA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1269" y="3016566"/>
            <a:ext cx="3829050" cy="2153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Tangible impact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Long-term impact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Community need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Alignment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94886" y="3016566"/>
            <a:ext cx="3838575" cy="270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Leveraging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Efficiency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Transformative change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Organizational capacity</a:t>
            </a:r>
          </a:p>
          <a:p>
            <a:pPr>
              <a:lnSpc>
                <a:spcPts val="441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55" t="0" r="5555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1733550"/>
            <a:ext cx="5827375" cy="383921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93582" y="3584045"/>
            <a:ext cx="3895725" cy="107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97"/>
              </a:lnSpc>
            </a:pPr>
            <a:r>
              <a:rPr lang="en-US" spc="90" sz="1811">
                <a:solidFill>
                  <a:srgbClr val="F5FFE5"/>
                </a:solidFill>
                <a:latin typeface="Lato"/>
              </a:rPr>
              <a:t>Felicia Escover</a:t>
            </a:r>
          </a:p>
          <a:p>
            <a:pPr>
              <a:lnSpc>
                <a:spcPts val="2897"/>
              </a:lnSpc>
            </a:pPr>
            <a:r>
              <a:rPr lang="en-US" spc="90" sz="1811">
                <a:solidFill>
                  <a:srgbClr val="F5FFE5"/>
                </a:solidFill>
                <a:latin typeface="Lato"/>
              </a:rPr>
              <a:t>escover@ci.oakley.ca.us</a:t>
            </a:r>
          </a:p>
          <a:p>
            <a:pPr>
              <a:lnSpc>
                <a:spcPts val="2897"/>
              </a:lnSpc>
            </a:pPr>
            <a:r>
              <a:rPr lang="en-US" spc="90" sz="1811">
                <a:solidFill>
                  <a:srgbClr val="F5FFE5"/>
                </a:solidFill>
                <a:latin typeface="Lato"/>
              </a:rPr>
              <a:t>(925) 625-7162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7154" y="2715604"/>
            <a:ext cx="3895725" cy="533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74"/>
              </a:lnSpc>
            </a:pPr>
            <a:r>
              <a:rPr lang="en-US" spc="326" sz="3622">
                <a:solidFill>
                  <a:srgbClr val="F4F1E9"/>
                </a:solidFill>
                <a:latin typeface="League Spartan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55" t="0" r="5555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2601" y="1689103"/>
            <a:ext cx="10329807" cy="3936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95602" y="2451226"/>
            <a:ext cx="8153400" cy="47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9"/>
              </a:lnSpc>
            </a:pPr>
            <a:r>
              <a:rPr lang="en-US" spc="160" sz="3219">
                <a:solidFill>
                  <a:srgbClr val="F4F1E9"/>
                </a:solidFill>
                <a:latin typeface="League Spartan Italics"/>
              </a:rPr>
              <a:t>BACKGROUND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1520" y="3016566"/>
            <a:ext cx="3829050" cy="148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ARPA Passed in 2021</a:t>
            </a:r>
          </a:p>
          <a:p>
            <a:pPr marL="299037" indent="-149519" lvl="1">
              <a:lnSpc>
                <a:spcPts val="2318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Council allocated $180,000 to support nonprofits; awards up to $15,000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43381" y="2486722"/>
            <a:ext cx="3823447" cy="251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pc="90" sz="1811">
                <a:solidFill>
                  <a:srgbClr val="F4F1E9"/>
                </a:solidFill>
                <a:latin typeface="Lato Italics"/>
              </a:rPr>
              <a:t>Funds were </a:t>
            </a:r>
            <a:r>
              <a:rPr lang="en-US" spc="90" sz="1811">
                <a:solidFill>
                  <a:srgbClr val="F4F1E9"/>
                </a:solidFill>
                <a:latin typeface="Lato Italics"/>
              </a:rPr>
              <a:t>designed to bolster agencies’ responses to the COVID-19 pandemic and its economic impacts by supporting the immediate pandemic response, bringing back jobs, and laying the groundwork for a strong and equitable recovery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11111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2601" y="1689103"/>
            <a:ext cx="10329807" cy="3936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95602" y="2451226"/>
            <a:ext cx="8153400" cy="47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9"/>
              </a:lnSpc>
            </a:pPr>
            <a:r>
              <a:rPr lang="en-US" spc="160" sz="3219">
                <a:solidFill>
                  <a:srgbClr val="F4F1E9"/>
                </a:solidFill>
                <a:latin typeface="League Spartan Italics"/>
              </a:rPr>
              <a:t>OBJECTIVES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95602" y="2937815"/>
            <a:ext cx="8679151" cy="21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287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Align to strategic priorities and address community needs</a:t>
            </a:r>
          </a:p>
          <a:p>
            <a:pPr marL="299037" indent="-149519" lvl="1">
              <a:lnSpc>
                <a:spcPts val="2879"/>
              </a:lnSpc>
              <a:buFont typeface="Arial"/>
              <a:buChar char="•"/>
            </a:pPr>
            <a:r>
              <a:rPr lang="en-US" spc="60" sz="1811">
                <a:solidFill>
                  <a:srgbClr val="F4F1E9"/>
                </a:solidFill>
                <a:latin typeface="Arimo"/>
              </a:rPr>
              <a:t>Support equitable outcomes for most impacted populations </a:t>
            </a:r>
          </a:p>
          <a:p>
            <a:pPr marL="299037" indent="-149519" lvl="1">
              <a:lnSpc>
                <a:spcPts val="2879"/>
              </a:lnSpc>
              <a:buFont typeface="Arial"/>
              <a:buChar char="•"/>
            </a:pPr>
            <a:r>
              <a:rPr lang="en-US" spc="60" sz="1811">
                <a:solidFill>
                  <a:srgbClr val="F4F1E9"/>
                </a:solidFill>
                <a:latin typeface="Arimo"/>
              </a:rPr>
              <a:t>Leverage and align with other funding sources </a:t>
            </a:r>
          </a:p>
          <a:p>
            <a:pPr marL="299037" indent="-149519" lvl="1">
              <a:lnSpc>
                <a:spcPts val="287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M</a:t>
            </a:r>
            <a:r>
              <a:rPr lang="en-US" spc="60" sz="1811">
                <a:solidFill>
                  <a:srgbClr val="F4F1E9"/>
                </a:solidFill>
                <a:latin typeface="Arimo"/>
              </a:rPr>
              <a:t>ake the best use of this one-time infusion of resources </a:t>
            </a:r>
          </a:p>
          <a:p>
            <a:pPr marL="299037" indent="-149519" lvl="1">
              <a:lnSpc>
                <a:spcPts val="2879"/>
              </a:lnSpc>
              <a:buFont typeface="Arial"/>
              <a:buChar char="•"/>
            </a:pPr>
            <a:r>
              <a:rPr lang="en-US" spc="60" sz="1811">
                <a:solidFill>
                  <a:srgbClr val="F4F1E9"/>
                </a:solidFill>
                <a:latin typeface="Arimo"/>
              </a:rPr>
              <a:t>Have a lasting impact </a:t>
            </a:r>
          </a:p>
          <a:p>
            <a:pPr>
              <a:lnSpc>
                <a:spcPts val="28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967256" y="-175292"/>
            <a:ext cx="9821339" cy="613241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0"/>
            <a:ext cx="3811721" cy="746184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006916" y="363861"/>
            <a:ext cx="4923654" cy="49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6"/>
              </a:lnSpc>
            </a:pPr>
            <a:r>
              <a:rPr lang="en-US" spc="301" sz="3353">
                <a:solidFill>
                  <a:srgbClr val="F4F1E9"/>
                </a:solidFill>
                <a:latin typeface="League Spartan Italics"/>
              </a:rPr>
              <a:t>STRATEGIC PLAN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56484" y="1120140"/>
            <a:ext cx="5243590" cy="572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 Bold"/>
              </a:rPr>
              <a:t>Mission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The City of Oakley will create a resilient future that fosters and attracts a vibrant and evolving community that welcomes and values all people.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 Bold"/>
              </a:rPr>
              <a:t>Vision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The City of Oakley celebrates our unique Delta lifestyle and small-town feel where we Live in a safe, dynamic community, Work together to build the future, and Play in our own backyard.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 Bold"/>
              </a:rPr>
              <a:t>Core Values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Our values will guide us on a PATH to where we want to Live, Work, and Play in the heart of the Delta.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• Promote fair and equitable stewardship for the welfare of our diverse individuals that comprise our inclusive community.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• Advocate a professional and family-friendly environment where Council, Staff, and the Public can envision and realize the City’s future together with a recognition of our shared commitments and opportunities.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• Transparency is how we will create accountable partnerships to cultivate communication and collaboration to engage our thriving community.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pc="64" sz="1299">
                <a:solidFill>
                  <a:srgbClr val="F4F1E9"/>
                </a:solidFill>
                <a:latin typeface="Lato"/>
              </a:rPr>
              <a:t>• Honesty and integrity are the foundation for building trust and fostering teamwork to live our mission and vision.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967256" y="-175292"/>
            <a:ext cx="9821339" cy="613241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0"/>
            <a:ext cx="3811721" cy="746184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006916" y="363861"/>
            <a:ext cx="4923654" cy="49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6"/>
              </a:lnSpc>
            </a:pPr>
            <a:r>
              <a:rPr lang="en-US" spc="301" sz="3353">
                <a:solidFill>
                  <a:srgbClr val="F4F1E9"/>
                </a:solidFill>
                <a:latin typeface="League Spartan Italics"/>
              </a:rPr>
              <a:t>STRATEGIC PLAN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06916" y="1122802"/>
            <a:ext cx="5243590" cy="567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pc="60" u="sng" sz="1200">
                <a:solidFill>
                  <a:srgbClr val="F4F1E9"/>
                </a:solidFill>
                <a:latin typeface="Lato Bold"/>
              </a:rPr>
              <a:t>Community &amp; Economic Development Goal:</a:t>
            </a:r>
            <a:r>
              <a:rPr lang="en-US" spc="60" sz="1200">
                <a:solidFill>
                  <a:srgbClr val="F4F1E9"/>
                </a:solidFill>
                <a:latin typeface="Lato Bold"/>
              </a:rPr>
              <a:t> The City will inspire and encourage Community &amp; Economic Development through strategic and thoughtful growth, a business-friendly environment, and local employment opportunities.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pc="55" u="sng" sz="1200">
                <a:solidFill>
                  <a:srgbClr val="F4F1E9"/>
                </a:solidFill>
                <a:latin typeface="Arimo Bold"/>
              </a:rPr>
              <a:t>Community Health &amp; Safety Goal</a:t>
            </a:r>
            <a:r>
              <a:rPr lang="en-US" spc="55" sz="1200">
                <a:solidFill>
                  <a:srgbClr val="F4F1E9"/>
                </a:solidFill>
                <a:latin typeface="Arimo Bold"/>
              </a:rPr>
              <a:t>: The City of Oakley will protect our public and prioritize safe streets, healthy neighborhoods, and robust community resources to benefit our most valued assets -- our people.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pc="55" u="sng" sz="1200">
                <a:solidFill>
                  <a:srgbClr val="F4F1E9"/>
                </a:solidFill>
                <a:latin typeface="Arimo Bold"/>
              </a:rPr>
              <a:t>Parks and Open Space Goal</a:t>
            </a:r>
            <a:r>
              <a:rPr lang="en-US" spc="55" sz="1200">
                <a:solidFill>
                  <a:srgbClr val="F4F1E9"/>
                </a:solidFill>
                <a:latin typeface="Arimo Bold"/>
              </a:rPr>
              <a:t>: The City of Oakley will capitalize on our greatest Delta asset where our residents, businesses, and visitors can recreate and relax.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pc="55" u="sng" sz="1200">
                <a:solidFill>
                  <a:srgbClr val="F4F1E9"/>
                </a:solidFill>
                <a:latin typeface="Arimo Bold"/>
              </a:rPr>
              <a:t>Community and Collaborative Partnerships Goal</a:t>
            </a:r>
            <a:r>
              <a:rPr lang="en-US" spc="55" sz="1200">
                <a:solidFill>
                  <a:srgbClr val="F4F1E9"/>
                </a:solidFill>
                <a:latin typeface="Arimo Bold"/>
              </a:rPr>
              <a:t>: The City of Oakley will build strong community and collaborative partnerships to be mutually beneficial and co-create shared goals.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pc="55" u="sng" sz="1200">
                <a:solidFill>
                  <a:srgbClr val="F4F1E9"/>
                </a:solidFill>
                <a:latin typeface="Arimo Bold"/>
              </a:rPr>
              <a:t>Finance and Fiscal Responsibility Goal</a:t>
            </a:r>
            <a:r>
              <a:rPr lang="en-US" spc="55" sz="1200">
                <a:solidFill>
                  <a:srgbClr val="F4F1E9"/>
                </a:solidFill>
                <a:latin typeface="Arimo Bold"/>
              </a:rPr>
              <a:t>: The City of Oakley will leverage its financial resources for the long-term benefit of our residents and businesses while maintaining sufficient reserves to provide stability and ensure a successful future.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pc="55" u="sng" sz="1200">
                <a:solidFill>
                  <a:srgbClr val="F4F1E9"/>
                </a:solidFill>
                <a:latin typeface="Arimo Bold"/>
              </a:rPr>
              <a:t>Sustainable Organization</a:t>
            </a:r>
            <a:r>
              <a:rPr lang="en-US" spc="55" sz="1200">
                <a:solidFill>
                  <a:srgbClr val="F4F1E9"/>
                </a:solidFill>
                <a:latin typeface="Arimo Bold"/>
              </a:rPr>
              <a:t> Goal: The City of Oakley will create a vibrant municipal workforce that reflects our commitment to an inclusive and equitable community and can meet our mission today while striving for our envisioned future tomorrow.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783882" y="1219200"/>
            <a:ext cx="7995404" cy="499230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5483" y="1445055"/>
            <a:ext cx="3888824" cy="626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Opening of Applications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April 11th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Informational Workshop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April 21st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Final Date for General Questions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May 17th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Deadline for Submission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May 19th at noon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Review and Evaluation Process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May 23 - June 3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Recommendations to City Council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June 14th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 Bold"/>
              </a:rPr>
              <a:t>Grant Agreements Effective</a:t>
            </a:r>
          </a:p>
          <a:p>
            <a:pPr>
              <a:lnSpc>
                <a:spcPts val="2289"/>
              </a:lnSpc>
            </a:pPr>
            <a:r>
              <a:rPr lang="en-US" spc="76" sz="1536">
                <a:solidFill>
                  <a:srgbClr val="FFFFFF"/>
                </a:solidFill>
                <a:latin typeface="Lato"/>
              </a:rPr>
              <a:t>July 1st</a:t>
            </a:r>
          </a:p>
          <a:p>
            <a:pPr>
              <a:lnSpc>
                <a:spcPts val="2289"/>
              </a:lnSpc>
            </a:pPr>
          </a:p>
          <a:p>
            <a:pPr>
              <a:lnSpc>
                <a:spcPts val="228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75483" y="401728"/>
            <a:ext cx="3876675" cy="98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6"/>
              </a:lnSpc>
            </a:pPr>
            <a:r>
              <a:rPr lang="en-US" spc="301" sz="3353">
                <a:solidFill>
                  <a:srgbClr val="F4F1E9"/>
                </a:solidFill>
                <a:latin typeface="League Spartan Italics"/>
              </a:rPr>
              <a:t>TENTATIVE TIMELINE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684295" y="-89836"/>
            <a:ext cx="5260241" cy="7575163"/>
            <a:chOff x="0" y="0"/>
            <a:chExt cx="7013654" cy="1010021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26838" t="0" r="26838" b="0"/>
            <a:stretch>
              <a:fillRect/>
            </a:stretch>
          </p:blipFill>
          <p:spPr>
            <a:xfrm>
              <a:off x="0" y="0"/>
              <a:ext cx="7013654" cy="10100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2601" y="1689103"/>
            <a:ext cx="10329807" cy="3936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95602" y="2451226"/>
            <a:ext cx="8153400" cy="47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9"/>
              </a:lnSpc>
            </a:pPr>
            <a:r>
              <a:rPr lang="en-US" spc="160" sz="3219">
                <a:solidFill>
                  <a:srgbClr val="F4F1E9"/>
                </a:solidFill>
                <a:latin typeface="League Spartan Italics"/>
              </a:rPr>
              <a:t>ELIGIBILITY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1269" y="3016566"/>
            <a:ext cx="3829050" cy="160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Responsive Application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Recognized 501(c)3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Serve Oakley community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94886" y="3016566"/>
            <a:ext cx="3838575" cy="2153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Up to date filings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Able to administer funds</a:t>
            </a:r>
          </a:p>
          <a:p>
            <a:pPr marL="299037" indent="-149519" lvl="1">
              <a:lnSpc>
                <a:spcPts val="4419"/>
              </a:lnSpc>
              <a:buFont typeface="Arial"/>
              <a:buChar char="•"/>
            </a:pPr>
            <a:r>
              <a:rPr lang="en-US" spc="90" sz="1811">
                <a:solidFill>
                  <a:srgbClr val="F4F1E9"/>
                </a:solidFill>
                <a:latin typeface="Lato"/>
              </a:rPr>
              <a:t>Agreeable to Agreement form</a:t>
            </a:r>
          </a:p>
          <a:p>
            <a:pPr>
              <a:lnSpc>
                <a:spcPts val="441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5500" t="0" r="15500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828800" y="32084"/>
            <a:ext cx="3144372" cy="726370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571158" y="2557511"/>
            <a:ext cx="5659655" cy="1801232"/>
            <a:chOff x="0" y="0"/>
            <a:chExt cx="7546206" cy="24016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20455"/>
              <a:ext cx="7546206" cy="1681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86"/>
                </a:lnSpc>
              </a:pPr>
              <a:r>
                <a:rPr lang="en-US" spc="380" sz="4226">
                  <a:solidFill>
                    <a:srgbClr val="F4F1E9"/>
                  </a:solidFill>
                  <a:latin typeface="League Spartan Bold"/>
                </a:rPr>
                <a:t>PROPOSAL REQUIREMENTS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7546063" cy="403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3516429" y="1052362"/>
            <a:ext cx="7821106" cy="5197642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4254" y="864442"/>
            <a:ext cx="666851" cy="66685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4F1E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520300" y="940485"/>
            <a:ext cx="3555768" cy="485144"/>
            <a:chOff x="0" y="0"/>
            <a:chExt cx="4741024" cy="64685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57146"/>
              <a:ext cx="787400" cy="48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pc="120" sz="2415">
                  <a:solidFill>
                    <a:srgbClr val="5C9282"/>
                  </a:solidFill>
                  <a:latin typeface="League Spartan Bold"/>
                </a:rPr>
                <a:t>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197724" y="-19050"/>
              <a:ext cx="3543300" cy="375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  <a:r>
                <a:rPr lang="en-US" spc="90" sz="1811">
                  <a:solidFill>
                    <a:srgbClr val="F5FFE5"/>
                  </a:solidFill>
                  <a:latin typeface="Lato"/>
                </a:rPr>
                <a:t>General Information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97844" y="1139479"/>
            <a:ext cx="3876675" cy="845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24"/>
              </a:lnSpc>
            </a:pPr>
            <a:r>
              <a:rPr lang="en-US" spc="253" sz="2817">
                <a:solidFill>
                  <a:srgbClr val="5C9282"/>
                </a:solidFill>
                <a:latin typeface="League Spartan Italics"/>
              </a:rPr>
              <a:t>APPLICATION SECTIONS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5514136" y="2026492"/>
            <a:ext cx="666851" cy="66685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4F1E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550181" y="2108350"/>
            <a:ext cx="3525085" cy="479329"/>
            <a:chOff x="0" y="0"/>
            <a:chExt cx="4700113" cy="63910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49393"/>
              <a:ext cx="787400" cy="48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pc="120" sz="2415">
                  <a:solidFill>
                    <a:srgbClr val="5C9282"/>
                  </a:solidFill>
                  <a:latin typeface="League Spartan Bold"/>
                </a:rPr>
                <a:t>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192105" y="-19050"/>
              <a:ext cx="3508008" cy="375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  <a:r>
                <a:rPr lang="en-US" spc="90" sz="1811">
                  <a:solidFill>
                    <a:srgbClr val="F5FFE5"/>
                  </a:solidFill>
                  <a:latin typeface="Lato"/>
                </a:rPr>
                <a:t>Project Description</a:t>
              </a: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5522913" y="3283792"/>
            <a:ext cx="666851" cy="666851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4F1E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558959" y="3366051"/>
            <a:ext cx="3517510" cy="478928"/>
            <a:chOff x="0" y="0"/>
            <a:chExt cx="4690013" cy="63857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48858"/>
              <a:ext cx="787400" cy="48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pc="120" sz="2415">
                  <a:solidFill>
                    <a:srgbClr val="5C9282"/>
                  </a:solidFill>
                  <a:latin typeface="League Spartan Bold"/>
                </a:rPr>
                <a:t>3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197513" y="-19050"/>
              <a:ext cx="3492500" cy="375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  <a:r>
                <a:rPr lang="en-US" spc="90" sz="1811">
                  <a:solidFill>
                    <a:srgbClr val="F5FFE5"/>
                  </a:solidFill>
                  <a:latin typeface="Lato"/>
                </a:rPr>
                <a:t>Community Benefits</a:t>
              </a: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5525429" y="4519235"/>
            <a:ext cx="666851" cy="666851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4F1E9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561474" y="4598085"/>
            <a:ext cx="3514994" cy="819474"/>
            <a:chOff x="0" y="0"/>
            <a:chExt cx="4686659" cy="109263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53404"/>
              <a:ext cx="787400" cy="48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pc="120" sz="2415">
                  <a:solidFill>
                    <a:srgbClr val="5C9282"/>
                  </a:solidFill>
                  <a:latin typeface="League Spartan Bold"/>
                </a:rPr>
                <a:t>4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194159" y="-19050"/>
              <a:ext cx="3492500" cy="1111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  <a:r>
                <a:rPr lang="en-US" spc="90" sz="1811">
                  <a:solidFill>
                    <a:srgbClr val="F5FFE5"/>
                  </a:solidFill>
                  <a:latin typeface="Lato"/>
                </a:rPr>
                <a:t>Budget Narrative &amp; Organizational Capacity</a:t>
              </a:r>
            </a:p>
          </p:txBody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5561474" y="5916829"/>
            <a:ext cx="666851" cy="666851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4F1E9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597520" y="5995679"/>
            <a:ext cx="3514994" cy="543249"/>
            <a:chOff x="0" y="0"/>
            <a:chExt cx="4686659" cy="724332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153404"/>
              <a:ext cx="787400" cy="478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9"/>
                </a:lnSpc>
              </a:pPr>
              <a:r>
                <a:rPr lang="en-US" spc="120" sz="2415">
                  <a:solidFill>
                    <a:srgbClr val="5C9282"/>
                  </a:solidFill>
                  <a:latin typeface="League Spartan Bold"/>
                </a:rPr>
                <a:t>5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194159" y="-19050"/>
              <a:ext cx="3492500" cy="7433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5"/>
                </a:lnSpc>
              </a:pPr>
              <a:r>
                <a:rPr lang="en-US" spc="90" sz="1811">
                  <a:solidFill>
                    <a:srgbClr val="F5FFE5"/>
                  </a:solidFill>
                  <a:latin typeface="Lato"/>
                </a:rPr>
                <a:t>Attachments: Budget &amp; Nonprofit Status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DAE9ymrdd4U</dc:identifier>
  <dcterms:modified xsi:type="dcterms:W3CDTF">2011-08-01T06:04:30Z</dcterms:modified>
  <cp:revision>1</cp:revision>
  <dc:title>ARPA GRANT INFO SESSION</dc:title>
</cp:coreProperties>
</file>